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54"/>
  </p:notesMasterIdLst>
  <p:handoutMasterIdLst>
    <p:handoutMasterId r:id="rId55"/>
  </p:handoutMasterIdLst>
  <p:sldIdLst>
    <p:sldId id="265" r:id="rId5"/>
    <p:sldId id="314" r:id="rId6"/>
    <p:sldId id="268" r:id="rId7"/>
    <p:sldId id="269" r:id="rId8"/>
    <p:sldId id="270" r:id="rId9"/>
    <p:sldId id="271" r:id="rId10"/>
    <p:sldId id="272" r:id="rId11"/>
    <p:sldId id="278" r:id="rId12"/>
    <p:sldId id="273" r:id="rId13"/>
    <p:sldId id="274" r:id="rId14"/>
    <p:sldId id="275" r:id="rId15"/>
    <p:sldId id="276" r:id="rId16"/>
    <p:sldId id="277" r:id="rId17"/>
    <p:sldId id="279" r:id="rId18"/>
    <p:sldId id="280" r:id="rId19"/>
    <p:sldId id="281" r:id="rId20"/>
    <p:sldId id="282" r:id="rId21"/>
    <p:sldId id="283" r:id="rId22"/>
    <p:sldId id="284" r:id="rId23"/>
    <p:sldId id="285" r:id="rId24"/>
    <p:sldId id="318" r:id="rId25"/>
    <p:sldId id="319" r:id="rId26"/>
    <p:sldId id="286" r:id="rId27"/>
    <p:sldId id="287" r:id="rId28"/>
    <p:sldId id="288" r:id="rId29"/>
    <p:sldId id="289" r:id="rId30"/>
    <p:sldId id="290"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7" r:id="rId52"/>
    <p:sldId id="315" r:id="rId53"/>
  </p:sldIdLst>
  <p:sldSz cx="9144000" cy="6858000" type="screen4x3"/>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DC4"/>
    <a:srgbClr val="909094"/>
    <a:srgbClr val="009639"/>
    <a:srgbClr val="8BB634"/>
    <a:srgbClr val="9CC840"/>
    <a:srgbClr val="F7901D"/>
    <a:srgbClr val="898989"/>
    <a:srgbClr val="5D6367"/>
    <a:srgbClr val="F9C5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1" autoAdjust="0"/>
    <p:restoredTop sz="75256" autoAdjust="0"/>
  </p:normalViewPr>
  <p:slideViewPr>
    <p:cSldViewPr snapToGrid="0" snapToObjects="1">
      <p:cViewPr varScale="1">
        <p:scale>
          <a:sx n="61" d="100"/>
          <a:sy n="61" d="100"/>
        </p:scale>
        <p:origin x="1232" y="52"/>
      </p:cViewPr>
      <p:guideLst>
        <p:guide orient="horz" pos="2160"/>
        <p:guide pos="2880"/>
      </p:guideLst>
    </p:cSldViewPr>
  </p:slideViewPr>
  <p:outlineViewPr>
    <p:cViewPr>
      <p:scale>
        <a:sx n="33" d="100"/>
        <a:sy n="33" d="100"/>
      </p:scale>
      <p:origin x="0" y="-144"/>
    </p:cViewPr>
  </p:outlineViewPr>
  <p:notesTextViewPr>
    <p:cViewPr>
      <p:scale>
        <a:sx n="3" d="2"/>
        <a:sy n="3" d="2"/>
      </p:scale>
      <p:origin x="0" y="0"/>
    </p:cViewPr>
  </p:notesTextViewPr>
  <p:sorterViewPr>
    <p:cViewPr>
      <p:scale>
        <a:sx n="149" d="100"/>
        <a:sy n="149" d="100"/>
      </p:scale>
      <p:origin x="0" y="0"/>
    </p:cViewPr>
  </p:sorterViewPr>
  <p:notesViewPr>
    <p:cSldViewPr snapToGrid="0" snapToObjects="1">
      <p:cViewPr varScale="1">
        <p:scale>
          <a:sx n="65" d="100"/>
          <a:sy n="65" d="100"/>
        </p:scale>
        <p:origin x="2658" y="51"/>
      </p:cViewPr>
      <p:guideLst/>
    </p:cSldViewPr>
  </p:notesViewPr>
  <p:gridSpacing cx="54000" cy="54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LOO" userId="500c3415-b6d1-4bdd-954d-cb2656ee150c" providerId="ADAL" clId="{E4D440C9-380D-450E-BE49-7B1CC5EF760C}"/>
    <pc:docChg chg="custSel modSld">
      <pc:chgData name="Josephine LOO" userId="500c3415-b6d1-4bdd-954d-cb2656ee150c" providerId="ADAL" clId="{E4D440C9-380D-450E-BE49-7B1CC5EF760C}" dt="2024-04-25T10:01:20.034" v="22" actId="20577"/>
      <pc:docMkLst>
        <pc:docMk/>
      </pc:docMkLst>
      <pc:sldChg chg="modSp mod">
        <pc:chgData name="Josephine LOO" userId="500c3415-b6d1-4bdd-954d-cb2656ee150c" providerId="ADAL" clId="{E4D440C9-380D-450E-BE49-7B1CC5EF760C}" dt="2024-04-25T10:01:20.034" v="22" actId="20577"/>
        <pc:sldMkLst>
          <pc:docMk/>
          <pc:sldMk cId="1049136115" sldId="265"/>
        </pc:sldMkLst>
        <pc:spChg chg="mod">
          <ac:chgData name="Josephine LOO" userId="500c3415-b6d1-4bdd-954d-cb2656ee150c" providerId="ADAL" clId="{E4D440C9-380D-450E-BE49-7B1CC5EF760C}" dt="2024-04-25T10:01:20.034" v="22" actId="20577"/>
          <ac:spMkLst>
            <pc:docMk/>
            <pc:sldMk cId="1049136115" sldId="265"/>
            <ac:spMk id="6" creationId="{9BF43D79-6DD6-46BD-8574-568688F0FE1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68900F-B1CF-0543-8472-441D5EEF6D3D}" type="datetimeFigureOut">
              <a:rPr lang="en-US" smtClean="0"/>
              <a:t>4/25/2024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35165F-15CE-6244-9ECF-F76F6F92DF88}" type="slidenum">
              <a:rPr lang="en-US" smtClean="0"/>
              <a:t>‹#›</a:t>
            </a:fld>
            <a:endParaRPr lang="en-US"/>
          </a:p>
        </p:txBody>
      </p:sp>
    </p:spTree>
    <p:extLst>
      <p:ext uri="{BB962C8B-B14F-4D97-AF65-F5344CB8AC3E}">
        <p14:creationId xmlns:p14="http://schemas.microsoft.com/office/powerpoint/2010/main" val="2639011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36E40-50D3-4091-A97E-A34DBE827878}" type="datetimeFigureOut">
              <a:rPr lang="en-SG" smtClean="0"/>
              <a:t>25/4/2024</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86696-C260-44A7-B386-6EA2E065DA4C}" type="slidenum">
              <a:rPr lang="en-SG" smtClean="0"/>
              <a:t>‹#›</a:t>
            </a:fld>
            <a:endParaRPr lang="en-SG"/>
          </a:p>
        </p:txBody>
      </p:sp>
    </p:spTree>
    <p:extLst>
      <p:ext uri="{BB962C8B-B14F-4D97-AF65-F5344CB8AC3E}">
        <p14:creationId xmlns:p14="http://schemas.microsoft.com/office/powerpoint/2010/main" val="349858754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200" dirty="0">
                <a:solidFill>
                  <a:schemeClr val="bg1"/>
                </a:solidFill>
              </a:rPr>
              <a:t>Trainer Notes:</a:t>
            </a:r>
          </a:p>
          <a:p>
            <a:pPr>
              <a:spcBef>
                <a:spcPts val="595"/>
              </a:spcBef>
              <a:spcAft>
                <a:spcPts val="595"/>
              </a:spcAft>
            </a:pPr>
            <a:endParaRPr lang="en-GB" sz="1200" dirty="0">
              <a:solidFill>
                <a:schemeClr val="bg1"/>
              </a:solidFill>
            </a:endParaRPr>
          </a:p>
          <a:p>
            <a:pPr marL="228600" indent="-228600">
              <a:spcBef>
                <a:spcPts val="595"/>
              </a:spcBef>
              <a:spcAft>
                <a:spcPts val="595"/>
              </a:spcAft>
              <a:buFont typeface="+mj-lt"/>
              <a:buAutoNum type="arabicPeriod"/>
            </a:pPr>
            <a:r>
              <a:rPr lang="en-GB" sz="1200" dirty="0">
                <a:solidFill>
                  <a:schemeClr val="bg1"/>
                </a:solidFill>
              </a:rPr>
              <a:t>Use this slides as a general introduction to common hazards in food manufacturing sector. Insert additional hazards (which may not be covered here) as necessary.</a:t>
            </a:r>
          </a:p>
          <a:p>
            <a:pPr marL="228600" indent="-228600">
              <a:spcBef>
                <a:spcPts val="595"/>
              </a:spcBef>
              <a:spcAft>
                <a:spcPts val="595"/>
              </a:spcAft>
              <a:buFont typeface="+mj-lt"/>
              <a:buAutoNum type="arabicPeriod"/>
            </a:pPr>
            <a:r>
              <a:rPr lang="en-GB" sz="1200" dirty="0">
                <a:solidFill>
                  <a:schemeClr val="bg1"/>
                </a:solidFill>
              </a:rPr>
              <a:t>Supplement the common hazards (e.g., slip, trip and fall, cut by objects, contact with hot objects/surfaces) with incidents actually encountered at your workplace.</a:t>
            </a:r>
          </a:p>
          <a:p>
            <a:pPr marL="228600" indent="-228600">
              <a:spcBef>
                <a:spcPts val="595"/>
              </a:spcBef>
              <a:spcAft>
                <a:spcPts val="595"/>
              </a:spcAft>
              <a:buFont typeface="+mj-lt"/>
              <a:buAutoNum type="arabicPeriod"/>
            </a:pPr>
            <a:r>
              <a:rPr lang="en-GB" sz="1200" dirty="0">
                <a:solidFill>
                  <a:schemeClr val="bg1"/>
                </a:solidFill>
              </a:rPr>
              <a:t>The recommendations (non-exhaustive) in the case studies, if adhered to, can help to prevent accident recurrence.</a:t>
            </a:r>
          </a:p>
          <a:p>
            <a:pPr marL="228600" indent="-228600">
              <a:spcBef>
                <a:spcPts val="595"/>
              </a:spcBef>
              <a:spcAft>
                <a:spcPts val="595"/>
              </a:spcAft>
              <a:buFont typeface="+mj-lt"/>
              <a:buAutoNum type="arabicPeriod"/>
            </a:pPr>
            <a:r>
              <a:rPr lang="en-GB" sz="1200" dirty="0">
                <a:solidFill>
                  <a:schemeClr val="bg1"/>
                </a:solidFill>
              </a:rPr>
              <a:t>You are encouraged to insert your company’s own case study examples (if any) which your staff can better relate to. </a:t>
            </a:r>
          </a:p>
          <a:p>
            <a:pPr marL="228600" indent="-228600">
              <a:spcBef>
                <a:spcPts val="595"/>
              </a:spcBef>
              <a:spcAft>
                <a:spcPts val="595"/>
              </a:spcAft>
              <a:buFont typeface="+mj-lt"/>
              <a:buAutoNum type="arabicPeriod"/>
            </a:pPr>
            <a:r>
              <a:rPr lang="en-GB" sz="1200" dirty="0">
                <a:solidFill>
                  <a:schemeClr val="bg1"/>
                </a:solidFill>
              </a:rPr>
              <a:t>This will help enhance the effectiveness of your WSH training session.</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a:t>
            </a:fld>
            <a:endParaRPr lang="en-SG"/>
          </a:p>
        </p:txBody>
      </p:sp>
    </p:spTree>
    <p:extLst>
      <p:ext uri="{BB962C8B-B14F-4D97-AF65-F5344CB8AC3E}">
        <p14:creationId xmlns:p14="http://schemas.microsoft.com/office/powerpoint/2010/main" val="377738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Emphasise the importance of workplace communication and hazard awareness for workers, contractors, vendors and clients.</a:t>
            </a:r>
          </a:p>
          <a:p>
            <a:pPr marL="228600" indent="-228600">
              <a:buFont typeface="+mj-lt"/>
              <a:buAutoNum type="arabicPeriod"/>
            </a:pPr>
            <a:r>
              <a:rPr lang="en-SG" dirty="0"/>
              <a:t>Encourage workers to share their personal experiences during toolbox meetings. Also encourage workers to report near-misses and emphasise how near miss reporting can lead to accident prevention.</a:t>
            </a:r>
          </a:p>
          <a:p>
            <a:pPr marL="228600" indent="-228600">
              <a:buFont typeface="+mj-lt"/>
              <a:buAutoNum type="arabicPeriod"/>
            </a:pPr>
            <a:r>
              <a:rPr lang="en-SG" dirty="0"/>
              <a:t>Refer to WSH Guidelines on Near-miss Reporting available at www.wshc.sg.</a:t>
            </a:r>
          </a:p>
          <a:p>
            <a:pPr marL="228600" indent="-228600">
              <a:buFont typeface="+mj-lt"/>
              <a:buAutoNum type="arabicPeriod"/>
            </a:pPr>
            <a:r>
              <a:rPr lang="en-SG" dirty="0"/>
              <a:t>Assure workers that near miss reporting is for the good of the organisation, and that a no-blame culture is in place to facilitate this. </a:t>
            </a:r>
          </a:p>
          <a:p>
            <a:pPr marL="228600" indent="-228600">
              <a:buFont typeface="+mj-lt"/>
              <a:buAutoNum type="arabicPeriod"/>
            </a:pPr>
            <a:r>
              <a:rPr lang="en-SG" dirty="0"/>
              <a:t>Highlight the difference between unsafe act (e.g., not using the provided PPE) and unsafe condition (e.g. working with a machine not provided with a guard). </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11</a:t>
            </a:fld>
            <a:endParaRPr lang="en-SG"/>
          </a:p>
        </p:txBody>
      </p:sp>
    </p:spTree>
    <p:extLst>
      <p:ext uri="{BB962C8B-B14F-4D97-AF65-F5344CB8AC3E}">
        <p14:creationId xmlns:p14="http://schemas.microsoft.com/office/powerpoint/2010/main" val="302020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Highlight the common hazards encountered at your workplace.</a:t>
            </a:r>
          </a:p>
          <a:p>
            <a:pPr marL="228600" indent="-228600">
              <a:buFont typeface="+mj-lt"/>
              <a:buAutoNum type="arabicPeriod"/>
            </a:pPr>
            <a:r>
              <a:rPr lang="en-SG" dirty="0"/>
              <a:t>Feel free to add on or amend the list of hazards to meet your workplace needs.</a:t>
            </a:r>
          </a:p>
          <a:p>
            <a:pPr marL="228600" indent="-228600">
              <a:buFont typeface="+mj-lt"/>
              <a:buAutoNum type="arabicPeriod"/>
            </a:pPr>
            <a:r>
              <a:rPr lang="en-SG" dirty="0"/>
              <a:t>Give examples or ask workers to contribute examples along as you elaborate on the different hazards.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SG" dirty="0"/>
              <a:t>Feel free to refer to WSH Council’s collaterals (e.g., posters, checklist and guidelines where relevant) available at www.wshc.sg in your sharing.</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12</a:t>
            </a:fld>
            <a:endParaRPr lang="en-SG"/>
          </a:p>
        </p:txBody>
      </p:sp>
    </p:spTree>
    <p:extLst>
      <p:ext uri="{BB962C8B-B14F-4D97-AF65-F5344CB8AC3E}">
        <p14:creationId xmlns:p14="http://schemas.microsoft.com/office/powerpoint/2010/main" val="409231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r>
              <a:rPr lang="en-US" dirty="0"/>
              <a:t>Good Housekeeping</a:t>
            </a:r>
          </a:p>
          <a:p>
            <a:pPr marL="228600" indent="-228600">
              <a:buFont typeface="+mj-lt"/>
              <a:buAutoNum type="arabicPeriod"/>
            </a:pPr>
            <a:r>
              <a:rPr lang="en-US" dirty="0" err="1"/>
              <a:t>Emphasise</a:t>
            </a:r>
            <a:r>
              <a:rPr lang="en-US" dirty="0"/>
              <a:t> good housekeeping practice to keep workplace free from clutter by removing obstructions along walkway. </a:t>
            </a:r>
          </a:p>
          <a:p>
            <a:pPr marL="228600" indent="-228600">
              <a:buFont typeface="+mj-lt"/>
              <a:buAutoNum type="arabicPeriod"/>
            </a:pPr>
            <a:r>
              <a:rPr lang="en-US" dirty="0"/>
              <a:t>Refer to WSH Guidelines on Workplace Housekeeping.</a:t>
            </a:r>
          </a:p>
          <a:p>
            <a:pPr marL="228600" indent="-228600">
              <a:buFont typeface="+mj-lt"/>
              <a:buAutoNum type="arabicPeriod"/>
            </a:pPr>
            <a:r>
              <a:rPr lang="en-US" dirty="0"/>
              <a:t>Share on the benefits of good housekeeping which address WSH hazards (e.g., Slip, Trip and Fall) as well as fire hazards (e.g., to facilitate emergency evacuation). </a:t>
            </a:r>
          </a:p>
          <a:p>
            <a:pPr marL="228600" indent="-228600">
              <a:buFont typeface="+mj-lt"/>
              <a:buAutoNum type="arabicPeriod"/>
            </a:pPr>
            <a:r>
              <a:rPr lang="en-US" dirty="0"/>
              <a:t>Inform workers to regularly check the condition of their footwear and to replace if it is worn out.</a:t>
            </a:r>
          </a:p>
          <a:p>
            <a:pPr marL="0" indent="0">
              <a:buFont typeface="+mj-lt"/>
              <a:buNone/>
            </a:pPr>
            <a:r>
              <a:rPr lang="en-US" dirty="0"/>
              <a:t>Do share with worker if there is a company policy to replace worn out safety footwear? Ensure workers adhere to this policy (if in place) for safety. </a:t>
            </a:r>
          </a:p>
          <a:p>
            <a:pPr marL="0" indent="0">
              <a:buFont typeface="+mj-lt"/>
              <a:buNone/>
            </a:pPr>
            <a:endParaRPr lang="en-US" dirty="0"/>
          </a:p>
          <a:p>
            <a:pPr marL="0" indent="0">
              <a:buFont typeface="+mj-lt"/>
              <a:buNone/>
            </a:pPr>
            <a:r>
              <a:rPr lang="en-US" dirty="0"/>
              <a:t>Hazards reporting</a:t>
            </a:r>
          </a:p>
          <a:p>
            <a:pPr marL="228600" indent="-228600">
              <a:buFont typeface="+mj-lt"/>
              <a:buAutoNum type="arabicPeriod"/>
            </a:pPr>
            <a:r>
              <a:rPr lang="en-US" dirty="0"/>
              <a:t>Workers to look out for STF hazards e.g. wet floor due to spills, broken or missing tiles leading to uneven ground, electrical cable stretched across a walkway.</a:t>
            </a:r>
          </a:p>
          <a:p>
            <a:pPr marL="228600" indent="-228600">
              <a:buFont typeface="+mj-lt"/>
              <a:buAutoNum type="arabicPeriod"/>
            </a:pPr>
            <a:r>
              <a:rPr lang="en-US" dirty="0"/>
              <a:t>Ensure there is a feedback channel or means to gather these suggestions and to act on them promptly. </a:t>
            </a:r>
          </a:p>
          <a:p>
            <a:pPr marL="228600" indent="-228600">
              <a:buFont typeface="+mj-lt"/>
              <a:buAutoNum type="arabicPeriod"/>
            </a:pPr>
            <a:r>
              <a:rPr lang="en-US" dirty="0"/>
              <a:t>Encourage workers to work with cleaners or maintenance staff on identified areas that need attention e.g. spill clean-up, condition of warning signs.</a:t>
            </a:r>
          </a:p>
          <a:p>
            <a:pPr marL="228600" indent="-228600">
              <a:buFont typeface="+mj-lt"/>
              <a:buAutoNum type="arabicPeriod"/>
            </a:pPr>
            <a:endParaRPr lang="en-US"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13</a:t>
            </a:fld>
            <a:endParaRPr lang="en-SG"/>
          </a:p>
        </p:txBody>
      </p:sp>
    </p:spTree>
    <p:extLst>
      <p:ext uri="{BB962C8B-B14F-4D97-AF65-F5344CB8AC3E}">
        <p14:creationId xmlns:p14="http://schemas.microsoft.com/office/powerpoint/2010/main" val="155773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Explain how various measures (e.g., cable trench, anti-slip tape etc) can be used to address STF hazards.</a:t>
            </a:r>
          </a:p>
          <a:p>
            <a:pPr marL="228600" indent="-228600">
              <a:buFont typeface="+mj-lt"/>
              <a:buAutoNum type="arabicPeriod"/>
            </a:pPr>
            <a:r>
              <a:rPr lang="en-SG" dirty="0"/>
              <a:t>Use real-life examples at your workplace to illustrate the implementation of STF risk control measures</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14</a:t>
            </a:fld>
            <a:endParaRPr lang="en-SG"/>
          </a:p>
        </p:txBody>
      </p:sp>
    </p:spTree>
    <p:extLst>
      <p:ext uri="{BB962C8B-B14F-4D97-AF65-F5344CB8AC3E}">
        <p14:creationId xmlns:p14="http://schemas.microsoft.com/office/powerpoint/2010/main" val="3273263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endParaRPr lang="en-GB" sz="1600" dirty="0"/>
          </a:p>
          <a:p>
            <a:pPr marL="342900" indent="-342900">
              <a:buFont typeface="+mj-lt"/>
              <a:buAutoNum type="arabicPeriod"/>
            </a:pPr>
            <a:r>
              <a:rPr lang="en-SG" sz="1600" dirty="0"/>
              <a:t>Accidents are preventable if there are risk controls in place (e.g., provision of safety footwear, anti-slip mat/ signage to indicate wet floor)</a:t>
            </a:r>
          </a:p>
          <a:p>
            <a:pPr marL="342900" indent="-342900">
              <a:buFont typeface="+mj-lt"/>
              <a:buAutoNum type="arabicPeriod"/>
            </a:pPr>
            <a:r>
              <a:rPr lang="en-SG" sz="1600" dirty="0"/>
              <a:t>Good housekeeping practice can help to keep floor dry and non-slippery (e.g., due to water or oil). </a:t>
            </a:r>
          </a:p>
          <a:p>
            <a:pPr marL="342900" indent="-342900">
              <a:buFont typeface="+mj-lt"/>
              <a:buAutoNum type="arabicPeriod"/>
            </a:pPr>
            <a:r>
              <a:rPr lang="en-SG" sz="1600" dirty="0"/>
              <a:t>Ensure there is sufficient rest period for shift workers, so that they can remain alert and aware of hazards in the work environment.</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15</a:t>
            </a:fld>
            <a:endParaRPr lang="en-SG"/>
          </a:p>
        </p:txBody>
      </p:sp>
    </p:spTree>
    <p:extLst>
      <p:ext uri="{BB962C8B-B14F-4D97-AF65-F5344CB8AC3E}">
        <p14:creationId xmlns:p14="http://schemas.microsoft.com/office/powerpoint/2010/main" val="74813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US" dirty="0"/>
              <a:t>Machines and tools with moving parts can pose amputation risk if workers are not careful. On average, there is one workplace amputation case in Singapore every 3 days. (Source: MOM WSH National Statistics Report 2017 &amp; 2018) </a:t>
            </a:r>
          </a:p>
          <a:p>
            <a:pPr marL="228600" indent="-228600">
              <a:buFont typeface="+mj-lt"/>
              <a:buAutoNum type="arabicPeriod"/>
            </a:pPr>
            <a:r>
              <a:rPr lang="en-US" dirty="0"/>
              <a:t>Workers should not work with machines that are unguarded.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Check condition of guard (e.g., not damaged, properly secured)</a:t>
            </a:r>
          </a:p>
          <a:p>
            <a:pPr marL="228600" indent="-228600">
              <a:buFont typeface="+mj-lt"/>
              <a:buAutoNum type="arabicPeriod"/>
            </a:pPr>
            <a:r>
              <a:rPr lang="en-US" dirty="0"/>
              <a:t>Machine guards may be temporarily removed (e.g., for machine maintenance) only if the machine is de-energized and locked out.</a:t>
            </a:r>
          </a:p>
          <a:p>
            <a:pPr marL="228600" indent="-228600">
              <a:buFont typeface="+mj-lt"/>
              <a:buAutoNum type="arabicPeriod"/>
            </a:pPr>
            <a:r>
              <a:rPr lang="en-US" dirty="0"/>
              <a:t>Share some basic safety precautions that can be taken to prevent being caught in machine (e.g., long hair should be bun-up; no loose clothing or oversized gloves; no </a:t>
            </a:r>
            <a:r>
              <a:rPr lang="en-US" dirty="0" err="1"/>
              <a:t>jewellery</a:t>
            </a:r>
            <a:r>
              <a:rPr lang="en-US" dirty="0"/>
              <a:t>)</a:t>
            </a:r>
          </a:p>
          <a:p>
            <a:pPr marL="228600" indent="-228600">
              <a:buFont typeface="+mj-lt"/>
              <a:buAutoNum type="arabicPeriod"/>
            </a:pPr>
            <a:r>
              <a:rPr lang="en-US" dirty="0"/>
              <a:t>Refer to:</a:t>
            </a:r>
            <a:endParaRPr lang="en-US" baseline="0" dirty="0"/>
          </a:p>
          <a:p>
            <a:pPr marL="457200" lvl="1" indent="0">
              <a:buNone/>
            </a:pPr>
            <a:r>
              <a:rPr lang="en-US" baseline="0" dirty="0"/>
              <a:t>a)   WSH Guidelines on Safe Use of Machinery </a:t>
            </a:r>
          </a:p>
          <a:p>
            <a:pPr marL="457200" lvl="1" indent="0">
              <a:buNone/>
            </a:pPr>
            <a:r>
              <a:rPr lang="en-US" baseline="0" dirty="0"/>
              <a:t>b)   6 Basic WSH Rules for Working with Machines</a:t>
            </a:r>
          </a:p>
          <a:p>
            <a:pPr marL="457200" lvl="1" indent="0">
              <a:buNone/>
            </a:pPr>
            <a:r>
              <a:rPr lang="en-US" baseline="0" dirty="0"/>
              <a:t>c)   Activity Based Checklist on Working Safely with Machines</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16</a:t>
            </a:fld>
            <a:endParaRPr lang="en-SG"/>
          </a:p>
        </p:txBody>
      </p:sp>
    </p:spTree>
    <p:extLst>
      <p:ext uri="{BB962C8B-B14F-4D97-AF65-F5344CB8AC3E}">
        <p14:creationId xmlns:p14="http://schemas.microsoft.com/office/powerpoint/2010/main" val="261886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GB" dirty="0"/>
              <a:t>Machine hazards are common and workers need to be alert when working with machinery and power tools. </a:t>
            </a:r>
          </a:p>
          <a:p>
            <a:pPr marL="228600" indent="-228600">
              <a:buFont typeface="+mj-lt"/>
              <a:buAutoNum type="arabicPeriod"/>
            </a:pPr>
            <a:r>
              <a:rPr lang="en-GB" dirty="0"/>
              <a:t>Rotary machines may give rise to nip/pinch points as well as draw-in hazards. </a:t>
            </a:r>
          </a:p>
          <a:p>
            <a:pPr marL="228600" indent="-228600">
              <a:buFont typeface="+mj-lt"/>
              <a:buAutoNum type="arabicPeriod"/>
            </a:pPr>
            <a:r>
              <a:rPr lang="en-US" dirty="0"/>
              <a:t>Warning signs should be placed prominently to alert workers of machine hazards</a:t>
            </a:r>
            <a:endParaRPr lang="en-GB" dirty="0"/>
          </a:p>
          <a:p>
            <a:pPr marL="228600" indent="-228600">
              <a:buFont typeface="+mj-lt"/>
              <a:buAutoNum type="arabicPeriod"/>
            </a:pPr>
            <a:r>
              <a:rPr lang="en-GB" dirty="0"/>
              <a:t>LOTO is an effective way to de-energise a machine before repair, maintenance or inspection is carried out. </a:t>
            </a:r>
          </a:p>
          <a:p>
            <a:pPr marL="0" lvl="0" indent="0">
              <a:buFont typeface="+mj-lt"/>
              <a:buNone/>
            </a:pPr>
            <a:r>
              <a:rPr lang="en-GB" dirty="0"/>
              <a:t>      Refer to WSH Guidelines on Safe Use of Machinery for more on LOTO</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17</a:t>
            </a:fld>
            <a:endParaRPr lang="en-SG"/>
          </a:p>
        </p:txBody>
      </p:sp>
    </p:spTree>
    <p:extLst>
      <p:ext uri="{BB962C8B-B14F-4D97-AF65-F5344CB8AC3E}">
        <p14:creationId xmlns:p14="http://schemas.microsoft.com/office/powerpoint/2010/main" val="420994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Trainer notes:</a:t>
            </a:r>
          </a:p>
          <a:p>
            <a:pPr marL="228600" indent="-228600">
              <a:buFont typeface="+mj-lt"/>
              <a:buAutoNum type="arabicPeriod"/>
            </a:pPr>
            <a:r>
              <a:rPr lang="en-SG" dirty="0"/>
              <a:t>Share the 5 steps of LOTO procedure involved (source: WSH Guidelines on Safe Use of Machinery)</a:t>
            </a:r>
          </a:p>
          <a:p>
            <a:pPr marL="228600" indent="-228600">
              <a:buFont typeface="+mj-lt"/>
              <a:buAutoNum type="arabicPeriod"/>
            </a:pPr>
            <a:r>
              <a:rPr lang="en-SG" dirty="0"/>
              <a:t>Do provide samples or pictures where available such as: lock-out device (e.g., padlock) or a typical tag for the tag-out </a:t>
            </a:r>
          </a:p>
          <a:p>
            <a:pPr marL="228600" indent="-228600">
              <a:buFont typeface="+mj-lt"/>
              <a:buAutoNum type="arabicPeriod"/>
            </a:pPr>
            <a:r>
              <a:rPr lang="en-SG" dirty="0"/>
              <a:t>Emphasise the need of good communication to ensure the work (e.g., repair, maintenance, cleaning, inspection etc) is carried out safely</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18</a:t>
            </a:fld>
            <a:endParaRPr lang="en-SG"/>
          </a:p>
        </p:txBody>
      </p:sp>
    </p:spTree>
    <p:extLst>
      <p:ext uri="{BB962C8B-B14F-4D97-AF65-F5344CB8AC3E}">
        <p14:creationId xmlns:p14="http://schemas.microsoft.com/office/powerpoint/2010/main" val="168694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US" dirty="0"/>
              <a:t>Workers operating machine should inform Supervisor if they do not feel well or they are on medication that may cause drowsiness. Supervisor may look for replacement or temporarily re-allocate workers to carry out admin work.</a:t>
            </a:r>
          </a:p>
          <a:p>
            <a:pPr marL="228600" indent="-228600">
              <a:buFont typeface="+mj-lt"/>
              <a:buAutoNum type="arabicPeriod"/>
            </a:pPr>
            <a:r>
              <a:rPr lang="en-US" dirty="0"/>
              <a:t>Ensure good fitting gloves/sleeves/overalls to prevent being caught in machine. </a:t>
            </a:r>
          </a:p>
          <a:p>
            <a:pPr marL="228600" indent="-228600">
              <a:buFont typeface="+mj-lt"/>
              <a:buAutoNum type="arabicPeriod"/>
            </a:pPr>
            <a:r>
              <a:rPr lang="en-US" dirty="0"/>
              <a:t>Remove all </a:t>
            </a:r>
            <a:r>
              <a:rPr lang="en-US" dirty="0" err="1"/>
              <a:t>jewellery</a:t>
            </a:r>
            <a:r>
              <a:rPr lang="en-US" dirty="0"/>
              <a:t> (e.g., ear-rings, rings, bangles, necklaces) before working with a machine. Use a hair net as necessary</a:t>
            </a:r>
          </a:p>
          <a:p>
            <a:pPr marL="228600" indent="-228600">
              <a:buFont typeface="+mj-lt"/>
              <a:buAutoNum type="arabicPeriod"/>
            </a:pPr>
            <a:r>
              <a:rPr lang="en-GB" dirty="0"/>
              <a:t>Refer to the 6 basic WSH Rules for Food Manufacturing for a set of relevant Look Think Do pictograms</a:t>
            </a:r>
          </a:p>
          <a:p>
            <a:pPr marL="228600" indent="-228600">
              <a:buFont typeface="+mj-lt"/>
              <a:buAutoNum type="arabicPeriod"/>
            </a:pPr>
            <a:r>
              <a:rPr lang="en-GB" dirty="0"/>
              <a:t>Never place one’s hands inside a machine when it is still in operation.</a:t>
            </a:r>
          </a:p>
          <a:p>
            <a:pPr marL="228600" indent="-228600">
              <a:buFont typeface="+mj-lt"/>
              <a:buAutoNum type="arabicPeriod"/>
            </a:pPr>
            <a:r>
              <a:rPr lang="en-US" dirty="0"/>
              <a:t>Share the recent hand injury (Mar 2019) involving meat grinder without guard at a local Supermarket. Workers should not work with the machine if guard is not provided or not in use. </a:t>
            </a:r>
            <a:endParaRPr lang="en-GB" dirty="0"/>
          </a:p>
          <a:p>
            <a:pPr marL="228600" indent="-228600">
              <a:buAutoNum type="alphaLcParenBoth"/>
            </a:pPr>
            <a:endParaRPr lang="en-GB"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20</a:t>
            </a:fld>
            <a:endParaRPr lang="en-SG"/>
          </a:p>
        </p:txBody>
      </p:sp>
    </p:spTree>
    <p:extLst>
      <p:ext uri="{BB962C8B-B14F-4D97-AF65-F5344CB8AC3E}">
        <p14:creationId xmlns:p14="http://schemas.microsoft.com/office/powerpoint/2010/main" val="26381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endParaRPr lang="en-SG" sz="1600" dirty="0"/>
          </a:p>
          <a:p>
            <a:pPr marL="342900" indent="-342900">
              <a:buAutoNum type="arabicPeriod"/>
            </a:pPr>
            <a:r>
              <a:rPr lang="en-SG" sz="1600" dirty="0"/>
              <a:t>Above accident can be prevented if there is proper risk control in place.</a:t>
            </a:r>
          </a:p>
          <a:p>
            <a:pPr marL="342900" indent="-342900">
              <a:buAutoNum type="arabicPeriod"/>
            </a:pPr>
            <a:r>
              <a:rPr lang="en-SG" sz="1600" dirty="0"/>
              <a:t>A safety interlock can help to </a:t>
            </a:r>
            <a:r>
              <a:rPr lang="en-US" sz="1600" dirty="0"/>
              <a:t>monitor the position of a machine guard or cover. The interlock can be programmed to automatically shut off the power supply and stop the machine once the guard or cover is opened.</a:t>
            </a:r>
          </a:p>
          <a:p>
            <a:pPr marL="342900" indent="-342900">
              <a:buAutoNum type="arabicPeriod"/>
            </a:pPr>
            <a:r>
              <a:rPr lang="en-US" sz="1600" dirty="0"/>
              <a:t>Other risk controls include relocating the sampling point to a safe location (e.g., from the bottom of tank) – this will eliminate the risk of contact with moving equipment parts</a:t>
            </a:r>
            <a:endParaRPr lang="en-SG"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2586696-C260-44A7-B386-6EA2E065DA4C}" type="slidenum">
              <a:rPr kumimoji="0" lang="en-SG"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342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pPr defTabSz="958888">
              <a:defRPr/>
            </a:pPr>
            <a:endParaRPr lang="en-US" sz="1600" dirty="0"/>
          </a:p>
          <a:p>
            <a:pPr marL="283467" indent="-283467" defTabSz="958888">
              <a:buFont typeface="Arial" panose="020B0604020202020204" pitchFamily="34" charset="0"/>
              <a:buChar char="•"/>
              <a:defRPr/>
            </a:pPr>
            <a:r>
              <a:rPr lang="en-US" sz="1600" dirty="0"/>
              <a:t>The contents outline provide a preview of the topics that will be covered in this presentation. </a:t>
            </a:r>
          </a:p>
          <a:p>
            <a:pPr marL="283467" indent="-283467" defTabSz="958888">
              <a:buFont typeface="Arial" panose="020B0604020202020204" pitchFamily="34" charset="0"/>
              <a:buChar char="•"/>
              <a:defRPr/>
            </a:pPr>
            <a:r>
              <a:rPr lang="en-US" sz="1600" dirty="0"/>
              <a:t>You may wish to highlight the WSH Policy and Rules and Regulations at your workplace and the need for workers to work closely with WSH personnel (e.g., WSH Officer, WSH Coordinator) and management. </a:t>
            </a:r>
          </a:p>
          <a:p>
            <a:pPr marL="283467" indent="-283467" defTabSz="958888">
              <a:buFont typeface="Arial" panose="020B0604020202020204" pitchFamily="34" charset="0"/>
              <a:buChar char="•"/>
              <a:defRPr/>
            </a:pPr>
            <a:r>
              <a:rPr lang="en-US" sz="1600" dirty="0"/>
              <a:t>In this presentation, you may choose to focus on the hazards commonly found at your workplace. Share as many real-life WSH applications with workers.</a:t>
            </a:r>
          </a:p>
          <a:p>
            <a:pPr marL="283467" indent="-283467" defTabSz="958888">
              <a:buFont typeface="Arial" panose="020B0604020202020204" pitchFamily="34" charset="0"/>
              <a:buChar char="•"/>
              <a:defRPr/>
            </a:pPr>
            <a:r>
              <a:rPr lang="en-US" sz="1600" dirty="0"/>
              <a:t>Please also use these presentation slides as a guide to ensure that all hazards are adequately addressed in your company’s Risk Management </a:t>
            </a:r>
            <a:r>
              <a:rPr lang="en-US" sz="1600" dirty="0" err="1"/>
              <a:t>programme</a:t>
            </a:r>
            <a:r>
              <a:rPr lang="en-US" sz="1600" dirty="0"/>
              <a:t>.</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a:t>
            </a:fld>
            <a:endParaRPr lang="en-SG"/>
          </a:p>
        </p:txBody>
      </p:sp>
    </p:spTree>
    <p:extLst>
      <p:ext uri="{BB962C8B-B14F-4D97-AF65-F5344CB8AC3E}">
        <p14:creationId xmlns:p14="http://schemas.microsoft.com/office/powerpoint/2010/main" val="7172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Share the above cases involving a food mixer and meat grinder.</a:t>
            </a:r>
          </a:p>
          <a:p>
            <a:pPr marL="228600" indent="-228600">
              <a:buFont typeface="+mj-lt"/>
              <a:buAutoNum type="arabicPeriod"/>
            </a:pPr>
            <a:r>
              <a:rPr lang="en-SG" dirty="0"/>
              <a:t>Advise workers to inspect/ check the machine guard before operating machine. They should not use the machine if guard is not present or damaged.</a:t>
            </a:r>
          </a:p>
          <a:p>
            <a:endParaRPr lang="en-SG"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2586696-C260-44A7-B386-6EA2E065DA4C}" type="slidenum">
              <a:rPr kumimoji="0" lang="en-SG"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1988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24</a:t>
            </a:fld>
            <a:endParaRPr lang="en-SG"/>
          </a:p>
        </p:txBody>
      </p:sp>
    </p:spTree>
    <p:extLst>
      <p:ext uri="{BB962C8B-B14F-4D97-AF65-F5344CB8AC3E}">
        <p14:creationId xmlns:p14="http://schemas.microsoft.com/office/powerpoint/2010/main" val="89806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p>
          <a:p>
            <a:endParaRPr lang="en-US" dirty="0"/>
          </a:p>
          <a:p>
            <a:pPr marL="228600" indent="-228600">
              <a:buFont typeface="+mj-lt"/>
              <a:buAutoNum type="arabicPeriod"/>
            </a:pPr>
            <a:r>
              <a:rPr lang="en-GB" dirty="0"/>
              <a:t>Observe safe work practice in warehouse or store room. This may include but not limited to: storage of goods to ensure rack stability (e.g., by placing heavy items on lower shelves, adhering to safe working load of the storage rack).</a:t>
            </a:r>
          </a:p>
          <a:p>
            <a:pPr marL="228600" indent="-228600">
              <a:buFont typeface="+mj-lt"/>
              <a:buAutoNum type="arabicPeriod"/>
            </a:pPr>
            <a:r>
              <a:rPr lang="en-GB" dirty="0"/>
              <a:t>Highlight the importance of periodic inspection of the storage rack/ shelf. Emphasise what to inspect e.g., loose/ missing bolts, corroded/ dented rack, overloading of rack etc. Report all findings to Supervisor.</a:t>
            </a:r>
          </a:p>
          <a:p>
            <a:pPr marL="228600" indent="-228600">
              <a:buFont typeface="+mj-lt"/>
              <a:buAutoNum type="arabicPeriod"/>
            </a:pPr>
            <a:r>
              <a:rPr lang="en-GB" dirty="0"/>
              <a:t>Workers also need to look out for material handling equipment (e.g., fork lift, reach truck) and the speed/ driving manner, which may cause workplace accidents, injuries as well as rack damage and subsequent rack instability.</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25</a:t>
            </a:fld>
            <a:endParaRPr lang="en-SG"/>
          </a:p>
        </p:txBody>
      </p:sp>
    </p:spTree>
    <p:extLst>
      <p:ext uri="{BB962C8B-B14F-4D97-AF65-F5344CB8AC3E}">
        <p14:creationId xmlns:p14="http://schemas.microsoft.com/office/powerpoint/2010/main" val="1206078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indent="-228600">
              <a:buFont typeface="+mj-lt"/>
              <a:buAutoNum type="arabicPeriod"/>
            </a:pPr>
            <a:r>
              <a:rPr lang="en-GB" dirty="0"/>
              <a:t>Emphasise the need to store heavier items on the lower shelves, as this will enhance the stability of the rack. </a:t>
            </a:r>
          </a:p>
          <a:p>
            <a:pPr marL="228600" indent="-228600">
              <a:buFont typeface="+mj-lt"/>
              <a:buAutoNum type="arabicPeriod"/>
            </a:pPr>
            <a:r>
              <a:rPr lang="en-GB" dirty="0"/>
              <a:t>Inform workers to look for safe work loading (SWL) of each shelf and ensure no overloading.</a:t>
            </a:r>
          </a:p>
          <a:p>
            <a:pPr marL="228600" indent="-228600">
              <a:buFont typeface="+mj-lt"/>
              <a:buAutoNum type="arabicPeriod"/>
            </a:pPr>
            <a:r>
              <a:rPr lang="en-GB" dirty="0"/>
              <a:t>Remind warehouse workers to be observant and report any rack/ shelf defects (e.g., damage, corrosion, or loose nuts etc) to Supervisor </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26</a:t>
            </a:fld>
            <a:endParaRPr lang="en-SG"/>
          </a:p>
        </p:txBody>
      </p:sp>
    </p:spTree>
    <p:extLst>
      <p:ext uri="{BB962C8B-B14F-4D97-AF65-F5344CB8AC3E}">
        <p14:creationId xmlns:p14="http://schemas.microsoft.com/office/powerpoint/2010/main" val="2346277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Trainer notes:</a:t>
            </a:r>
          </a:p>
          <a:p>
            <a:endParaRPr lang="en-SG" dirty="0"/>
          </a:p>
          <a:p>
            <a:pPr marL="228600" indent="-228600">
              <a:buFont typeface="+mj-lt"/>
              <a:buAutoNum type="arabicPeriod"/>
            </a:pPr>
            <a:r>
              <a:rPr lang="en-SG" dirty="0"/>
              <a:t>Inform workers this is a poster produced by WSHC on Safe Racking Practices</a:t>
            </a:r>
          </a:p>
          <a:p>
            <a:pPr marL="228600" indent="-228600">
              <a:buFont typeface="+mj-lt"/>
              <a:buAutoNum type="arabicPeriod"/>
            </a:pPr>
            <a:r>
              <a:rPr lang="en-SG" dirty="0"/>
              <a:t>Emphasise the need to report damaged pallets and racks, and not to use them at all.</a:t>
            </a:r>
          </a:p>
          <a:p>
            <a:pPr marL="228600" indent="-228600">
              <a:buFont typeface="+mj-lt"/>
              <a:buAutoNum type="arabicPeriod"/>
            </a:pPr>
            <a:r>
              <a:rPr lang="en-SG" dirty="0"/>
              <a:t>Ensure the loads within the safe limits of the racks.</a:t>
            </a:r>
          </a:p>
          <a:p>
            <a:pPr marL="228600" indent="-228600">
              <a:buFont typeface="+mj-lt"/>
              <a:buAutoNum type="arabicPeriod"/>
            </a:pPr>
            <a:r>
              <a:rPr lang="en-SG" dirty="0"/>
              <a:t>Share other good racking practices e.g., storing of loose items in proper containers, heavier items on lower tiers and on the ground</a:t>
            </a:r>
          </a:p>
          <a:p>
            <a:pPr marL="228600" indent="-228600">
              <a:buFont typeface="+mj-lt"/>
              <a:buAutoNum type="arabicPeriod"/>
            </a:pPr>
            <a:r>
              <a:rPr lang="en-SG" dirty="0"/>
              <a:t>Shrink wrap cargo before strapping them to pallet for better securement</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27</a:t>
            </a:fld>
            <a:endParaRPr lang="en-SG"/>
          </a:p>
        </p:txBody>
      </p:sp>
    </p:spTree>
    <p:extLst>
      <p:ext uri="{BB962C8B-B14F-4D97-AF65-F5344CB8AC3E}">
        <p14:creationId xmlns:p14="http://schemas.microsoft.com/office/powerpoint/2010/main" val="4096490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GB" dirty="0"/>
              <a:t>Highlight the hazards when dealing with heat either via contact with open flame/ liquid/ steam or with a hot object/ surface. </a:t>
            </a:r>
          </a:p>
          <a:p>
            <a:pPr marL="228600" indent="-228600">
              <a:buFont typeface="+mj-lt"/>
              <a:buAutoNum type="arabicPeriod"/>
            </a:pPr>
            <a:r>
              <a:rPr lang="en-GB" dirty="0"/>
              <a:t>Ensure that risk controls (e.g., hot surface insulation, thermal gloves, overalls, warning signs) are in place to reduce the risks of burns and scalds. </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28</a:t>
            </a:fld>
            <a:endParaRPr lang="en-SG"/>
          </a:p>
        </p:txBody>
      </p:sp>
    </p:spTree>
    <p:extLst>
      <p:ext uri="{BB962C8B-B14F-4D97-AF65-F5344CB8AC3E}">
        <p14:creationId xmlns:p14="http://schemas.microsoft.com/office/powerpoint/2010/main" val="2747274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pPr>
              <a:spcBef>
                <a:spcPts val="595"/>
              </a:spcBef>
              <a:spcAft>
                <a:spcPts val="595"/>
              </a:spcAft>
            </a:pPr>
            <a:endParaRPr lang="en-GB" dirty="0">
              <a:solidFill>
                <a:schemeClr val="bg1"/>
              </a:solidFill>
            </a:endParaRPr>
          </a:p>
          <a:p>
            <a:pPr marL="228600" indent="-228600">
              <a:buFont typeface="+mj-lt"/>
              <a:buAutoNum type="arabicPeriod"/>
            </a:pPr>
            <a:r>
              <a:rPr lang="en-SG" dirty="0"/>
              <a:t>Above accident occurred in a meat factory that handles roasting of meat using gas ovens.</a:t>
            </a:r>
          </a:p>
          <a:p>
            <a:pPr marL="228600" indent="-228600">
              <a:buFont typeface="+mj-lt"/>
              <a:buAutoNum type="arabicPeriod"/>
            </a:pPr>
            <a:r>
              <a:rPr lang="en-SG" dirty="0"/>
              <a:t>Such fires can be prevented if staff undergo proper training on safe gas stove/ oven operation and follow the safe work procedure for stove lighting.</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29</a:t>
            </a:fld>
            <a:endParaRPr lang="en-SG"/>
          </a:p>
        </p:txBody>
      </p:sp>
    </p:spTree>
    <p:extLst>
      <p:ext uri="{BB962C8B-B14F-4D97-AF65-F5344CB8AC3E}">
        <p14:creationId xmlns:p14="http://schemas.microsoft.com/office/powerpoint/2010/main" val="3962003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pPr marL="228600" indent="-228600">
              <a:buFont typeface="+mj-lt"/>
              <a:buAutoNum type="arabicPeriod"/>
            </a:pPr>
            <a:endParaRPr lang="en-US" dirty="0"/>
          </a:p>
          <a:p>
            <a:pPr marL="228600" indent="-228600">
              <a:buFont typeface="+mj-lt"/>
              <a:buAutoNum type="arabicPeriod"/>
            </a:pPr>
            <a:r>
              <a:rPr lang="en-SG" dirty="0"/>
              <a:t>Starting up a fire is simple but can be dangerous if safe work procedure/ sequence not followed</a:t>
            </a:r>
          </a:p>
          <a:p>
            <a:pPr marL="228600" indent="-228600">
              <a:buFont typeface="+mj-lt"/>
              <a:buAutoNum type="arabicPeriod"/>
            </a:pPr>
            <a:r>
              <a:rPr lang="en-SG" dirty="0"/>
              <a:t>Worker should receive training on the safe work procedure for oven start up prior to using the industrial stove for the first time. Closely supervise the worker until he/ she is competent in the task.</a:t>
            </a:r>
          </a:p>
          <a:p>
            <a:pPr marL="228600" indent="-228600">
              <a:buFont typeface="+mj-lt"/>
              <a:buAutoNum type="arabicPeriod"/>
            </a:pPr>
            <a:r>
              <a:rPr lang="en-SG" dirty="0"/>
              <a:t>Gas in the work area can be detected through smell or by a gas detector. Advise workers never to light the stove once gas is detected in the work area. Instead, ventilate the area as quickly as possible.</a:t>
            </a:r>
          </a:p>
          <a:p>
            <a:pPr marL="228600" indent="-228600">
              <a:buFont typeface="+mj-lt"/>
              <a:buAutoNum type="arabicPeriod"/>
            </a:pPr>
            <a:r>
              <a:rPr lang="en-SG" dirty="0"/>
              <a:t>Soap solution may be used to check for possible leaks in gas piping</a:t>
            </a:r>
          </a:p>
          <a:p>
            <a:pPr marL="228600" indent="-228600">
              <a:buFont typeface="+mj-lt"/>
              <a:buAutoNum type="arabicPeriod"/>
            </a:pPr>
            <a:r>
              <a:rPr lang="en-SG" dirty="0"/>
              <a:t>Adequate ventilation is to ensure there is no possible accumulation of flammable gas in the event of gas leaks.</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30</a:t>
            </a:fld>
            <a:endParaRPr lang="en-SG"/>
          </a:p>
        </p:txBody>
      </p:sp>
    </p:spTree>
    <p:extLst>
      <p:ext uri="{BB962C8B-B14F-4D97-AF65-F5344CB8AC3E}">
        <p14:creationId xmlns:p14="http://schemas.microsoft.com/office/powerpoint/2010/main" val="1109402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pPr marL="228600" indent="-228600">
              <a:buAutoNum type="arabicPeriod"/>
            </a:pPr>
            <a:endParaRPr lang="en-US" dirty="0"/>
          </a:p>
          <a:p>
            <a:pPr marL="228600" indent="-228600">
              <a:buAutoNum type="arabicPeriod"/>
            </a:pPr>
            <a:r>
              <a:rPr lang="en-US" dirty="0"/>
              <a:t>Work-related MSD is one of the top 3 Occupational Diseases listed in MOM WSH National Statistics Report 2017 &amp; 2018</a:t>
            </a:r>
          </a:p>
          <a:p>
            <a:pPr marL="228600" indent="-228600">
              <a:buFont typeface="+mj-lt"/>
              <a:buAutoNum type="arabicPeriod"/>
            </a:pPr>
            <a:r>
              <a:rPr lang="en-US" dirty="0"/>
              <a:t>Refer to WSH Guidelines on Improving Ergonomics in the Workplace for more on the key elements of an Ergonomics </a:t>
            </a:r>
            <a:r>
              <a:rPr lang="en-US" dirty="0" err="1"/>
              <a:t>Programme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Share the benefits of an Ergonomics </a:t>
            </a:r>
            <a:r>
              <a:rPr lang="en-US" dirty="0" err="1"/>
              <a:t>Programme</a:t>
            </a:r>
            <a:r>
              <a:rPr lang="en-US" dirty="0"/>
              <a:t> and encourage workers to participate in the activities (e.g., survey, hazard identification, workplace monitoring)</a:t>
            </a:r>
          </a:p>
          <a:p>
            <a:pPr marL="228600" indent="-228600">
              <a:buFont typeface="+mj-lt"/>
              <a:buAutoNum type="arabicPeriod"/>
            </a:pPr>
            <a:r>
              <a:rPr lang="en-US" dirty="0"/>
              <a:t>Seek help from co-worker or use a trolley for moving heavy items to minimize body exertion. Share pictures of tools (e.g., soft grip) to illustrate the use of minimal grasping force which can help eliminate pressure points on our hands.</a:t>
            </a:r>
          </a:p>
          <a:p>
            <a:pPr marL="228600" indent="-228600">
              <a:buFont typeface="+mj-lt"/>
              <a:buAutoNum type="arabicPeriod"/>
            </a:pPr>
            <a:r>
              <a:rPr lang="en-US" dirty="0"/>
              <a:t>Workers should take rest breaks and do simple stretching exercise if working in a particular posture for prolonged periods</a:t>
            </a:r>
          </a:p>
          <a:p>
            <a:pPr marL="228600" indent="-228600">
              <a:buFont typeface="+mj-lt"/>
              <a:buAutoNum type="arabicPeriod"/>
            </a:pPr>
            <a:r>
              <a:rPr lang="en-US" dirty="0"/>
              <a:t>Feedback to Supervisor if body discomfort is experienced so that the issue may be addressed as early as possible.</a:t>
            </a:r>
          </a:p>
          <a:p>
            <a:endParaRPr lang="en-US"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31</a:t>
            </a:fld>
            <a:endParaRPr lang="en-SG"/>
          </a:p>
        </p:txBody>
      </p:sp>
    </p:spTree>
    <p:extLst>
      <p:ext uri="{BB962C8B-B14F-4D97-AF65-F5344CB8AC3E}">
        <p14:creationId xmlns:p14="http://schemas.microsoft.com/office/powerpoint/2010/main" val="3302505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GB" dirty="0"/>
              <a:t>Work involving repetitive movement (e.g., frequent loading of ingredients into mixing tank) may cause severe strain on our body.</a:t>
            </a:r>
          </a:p>
          <a:p>
            <a:pPr marL="228600" indent="-228600">
              <a:buFont typeface="+mj-lt"/>
              <a:buAutoNum type="arabicPeriod"/>
            </a:pPr>
            <a:r>
              <a:rPr lang="en-GB" dirty="0"/>
              <a:t>Advise workers to adopt proper lifting posture when handling heavy items so as not to incur back injury. </a:t>
            </a:r>
          </a:p>
          <a:p>
            <a:pPr marL="228600" indent="-228600">
              <a:buFont typeface="+mj-lt"/>
              <a:buAutoNum type="arabicPeriod"/>
            </a:pPr>
            <a:r>
              <a:rPr lang="en-GB" dirty="0"/>
              <a:t>Use a trolley or material handling equipment (e.g., pallet jack, reach truck, forklift etc) for handling heavy load. </a:t>
            </a:r>
          </a:p>
          <a:p>
            <a:pPr marL="228600" indent="-228600">
              <a:buFont typeface="+mj-lt"/>
              <a:buAutoNum type="arabicPeriod"/>
            </a:pPr>
            <a:r>
              <a:rPr lang="en-GB" dirty="0"/>
              <a:t>Encourage workers to report to Supervisor if there are extreme hand-arm or whole body vibrations during equipment operation.</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32</a:t>
            </a:fld>
            <a:endParaRPr lang="en-SG"/>
          </a:p>
        </p:txBody>
      </p:sp>
    </p:spTree>
    <p:extLst>
      <p:ext uri="{BB962C8B-B14F-4D97-AF65-F5344CB8AC3E}">
        <p14:creationId xmlns:p14="http://schemas.microsoft.com/office/powerpoint/2010/main" val="375732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endParaRPr lang="en-GB" sz="1600" dirty="0"/>
          </a:p>
          <a:p>
            <a:pPr marL="340160" indent="-340160">
              <a:buFont typeface="+mj-lt"/>
              <a:buAutoNum type="arabicPeriod"/>
            </a:pPr>
            <a:r>
              <a:rPr lang="en-GB" sz="1600" dirty="0"/>
              <a:t>Please insert the image of your company’s WSH Policy. To cover Total WSH, where applicable.</a:t>
            </a:r>
          </a:p>
          <a:p>
            <a:pPr marL="340160" indent="-340160">
              <a:buFont typeface="+mj-lt"/>
              <a:buAutoNum type="arabicPeriod"/>
            </a:pPr>
            <a:r>
              <a:rPr lang="en-GB" sz="1600" dirty="0"/>
              <a:t>Run through the details to emphasise on the commitment by top management to WSH.</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a:t>
            </a:fld>
            <a:endParaRPr lang="en-SG"/>
          </a:p>
        </p:txBody>
      </p:sp>
    </p:spTree>
    <p:extLst>
      <p:ext uri="{BB962C8B-B14F-4D97-AF65-F5344CB8AC3E}">
        <p14:creationId xmlns:p14="http://schemas.microsoft.com/office/powerpoint/2010/main" val="3799448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To ease the strain on the worker, the use of a mechanical aid (e.g. lifter) is recommended</a:t>
            </a:r>
          </a:p>
          <a:p>
            <a:pPr marL="228600" indent="-228600">
              <a:buFont typeface="+mj-lt"/>
              <a:buAutoNum type="arabicPeriod"/>
            </a:pPr>
            <a:r>
              <a:rPr lang="en-SG" dirty="0"/>
              <a:t>Another suggestion would be to procure the dairy product in smaller bags (e.g. 10 kg per bag)</a:t>
            </a:r>
          </a:p>
          <a:p>
            <a:pPr marL="228600" indent="-228600">
              <a:buFont typeface="+mj-lt"/>
              <a:buAutoNum type="arabicPeriod"/>
            </a:pPr>
            <a:r>
              <a:rPr lang="en-SG" dirty="0"/>
              <a:t>Place the dairy product as close as possible to its intended destination </a:t>
            </a:r>
          </a:p>
          <a:p>
            <a:endParaRPr lang="en-SG"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33</a:t>
            </a:fld>
            <a:endParaRPr lang="en-SG"/>
          </a:p>
        </p:txBody>
      </p:sp>
    </p:spTree>
    <p:extLst>
      <p:ext uri="{BB962C8B-B14F-4D97-AF65-F5344CB8AC3E}">
        <p14:creationId xmlns:p14="http://schemas.microsoft.com/office/powerpoint/2010/main" val="2985026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34</a:t>
            </a:fld>
            <a:endParaRPr lang="en-SG"/>
          </a:p>
        </p:txBody>
      </p:sp>
    </p:spTree>
    <p:extLst>
      <p:ext uri="{BB962C8B-B14F-4D97-AF65-F5344CB8AC3E}">
        <p14:creationId xmlns:p14="http://schemas.microsoft.com/office/powerpoint/2010/main" val="559787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baseline="0" dirty="0"/>
          </a:p>
          <a:p>
            <a:pPr marL="228600" indent="-228600">
              <a:spcAft>
                <a:spcPts val="1190"/>
              </a:spcAft>
              <a:buFont typeface="+mj-lt"/>
              <a:buAutoNum type="arabicPeriod"/>
            </a:pPr>
            <a:r>
              <a:rPr lang="en-US" dirty="0"/>
              <a:t>Share the 3 components required to start a fire: Fuel, Oxygen and Heat (Ignition). Remove any 1 of the 3 components to prevent or extinguish a fire.</a:t>
            </a:r>
          </a:p>
          <a:p>
            <a:pPr marL="228600" indent="-228600">
              <a:spcAft>
                <a:spcPts val="1190"/>
              </a:spcAft>
              <a:buFont typeface="+mj-lt"/>
              <a:buAutoNum type="arabicPeriod"/>
            </a:pPr>
            <a:r>
              <a:rPr lang="en-US" dirty="0"/>
              <a:t>Elaborate on the local exhaust ventilation (LEV) system at your workplace and its purpose. </a:t>
            </a:r>
          </a:p>
          <a:p>
            <a:pPr marL="228600" indent="-228600">
              <a:spcAft>
                <a:spcPts val="1190"/>
              </a:spcAft>
              <a:buFont typeface="+mj-lt"/>
              <a:buAutoNum type="arabicPeriod"/>
            </a:pPr>
            <a:r>
              <a:rPr lang="en-US" dirty="0"/>
              <a:t>Oil can accumulate within the LEV ducting over time. Regular maintenance and cleaning of LEV ducting is necessary to prevent fire outbreak within the ducting. </a:t>
            </a:r>
          </a:p>
          <a:p>
            <a:pPr marL="228600" indent="-228600">
              <a:spcAft>
                <a:spcPts val="1190"/>
              </a:spcAft>
              <a:buFont typeface="+mj-lt"/>
              <a:buAutoNum type="arabicPeriod"/>
            </a:pPr>
            <a:r>
              <a:rPr lang="en-US" dirty="0"/>
              <a:t>Share more on the recent fire at a hotel involving stove and exhaust ducting. </a:t>
            </a:r>
          </a:p>
          <a:p>
            <a:pPr marL="228600" indent="-228600">
              <a:buFont typeface="+mj-lt"/>
              <a:buAutoNum type="arabicPeriod" startAt="5"/>
            </a:pPr>
            <a:r>
              <a:rPr lang="en-GB" baseline="0" dirty="0"/>
              <a:t>Static charges can be a potential ignition source if no proper bonding/ grounding was carried out before transferring materials from one container to another.</a:t>
            </a:r>
          </a:p>
          <a:p>
            <a:pPr marL="228600" indent="-228600">
              <a:buFont typeface="+mj-lt"/>
              <a:buAutoNum type="arabicPeriod" startAt="5"/>
            </a:pPr>
            <a:r>
              <a:rPr lang="en-GB" baseline="0" dirty="0"/>
              <a:t>Illustrate with suitable diagrams examples of how proper bonding/ grounding can be achieved in your food manufacturing facility.</a:t>
            </a:r>
          </a:p>
          <a:p>
            <a:pPr marL="228600" indent="-228600">
              <a:buFont typeface="+mj-lt"/>
              <a:buAutoNum type="arabicPeriod" startAt="5"/>
            </a:pPr>
            <a:r>
              <a:rPr lang="en-US" baseline="0" dirty="0"/>
              <a:t>Fire extinguishers should be regularly checked for damage or tampering. Pressure gauge indicator should be in the green zone, pull-ring should be intact, seal not broken. </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35</a:t>
            </a:fld>
            <a:endParaRPr lang="en-SG"/>
          </a:p>
        </p:txBody>
      </p:sp>
    </p:spTree>
    <p:extLst>
      <p:ext uri="{BB962C8B-B14F-4D97-AF65-F5344CB8AC3E}">
        <p14:creationId xmlns:p14="http://schemas.microsoft.com/office/powerpoint/2010/main" val="3705511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baseline="0" dirty="0"/>
          </a:p>
          <a:p>
            <a:pPr marL="228600" indent="-228600">
              <a:buFont typeface="+mj-lt"/>
              <a:buAutoNum type="arabicPeriod"/>
            </a:pPr>
            <a:r>
              <a:rPr lang="en-GB" baseline="0" dirty="0"/>
              <a:t>Flammable dust (or other finely divided materials) can result in flash fire and dust explosion. </a:t>
            </a:r>
          </a:p>
          <a:p>
            <a:pPr marL="228600" indent="-228600">
              <a:buFont typeface="+mj-lt"/>
              <a:buAutoNum type="arabicPeriod"/>
            </a:pPr>
            <a:r>
              <a:rPr lang="en-GB" baseline="0" dirty="0"/>
              <a:t>A permit-to-work system will help ensure that checks (e.g., via atmospheric testing) are carried out to ensure that the work environment is free from flammables before hot work is allowed to proceed.  </a:t>
            </a:r>
          </a:p>
          <a:p>
            <a:pPr marL="228600" indent="-228600">
              <a:buFont typeface="+mj-lt"/>
              <a:buAutoNum type="arabicPeriod"/>
            </a:pPr>
            <a:r>
              <a:rPr lang="en-GB" baseline="0" dirty="0"/>
              <a:t>To prepare for hot work, the silo and piping should first be purged of all content, water-washed and allowed to dry.</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36</a:t>
            </a:fld>
            <a:endParaRPr lang="en-SG"/>
          </a:p>
        </p:txBody>
      </p:sp>
    </p:spTree>
    <p:extLst>
      <p:ext uri="{BB962C8B-B14F-4D97-AF65-F5344CB8AC3E}">
        <p14:creationId xmlns:p14="http://schemas.microsoft.com/office/powerpoint/2010/main" val="623310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pPr>
              <a:buFont typeface="Arial" pitchFamily="34" charset="0"/>
              <a:buNone/>
            </a:pPr>
            <a:endParaRPr lang="en-GB" sz="1600" dirty="0"/>
          </a:p>
          <a:p>
            <a:pPr marL="342900" indent="-342900">
              <a:buFont typeface="+mj-lt"/>
              <a:buAutoNum type="arabicPeriod"/>
            </a:pPr>
            <a:r>
              <a:rPr lang="en-GB" sz="1600" dirty="0"/>
              <a:t>You may wish to insert other hazards commonly found at your workplace. </a:t>
            </a:r>
          </a:p>
          <a:p>
            <a:pPr marL="342900" indent="-342900">
              <a:buFont typeface="+mj-lt"/>
              <a:buAutoNum type="arabicPeriod"/>
            </a:pPr>
            <a:r>
              <a:rPr lang="en-GB" sz="1600" dirty="0"/>
              <a:t>Include relevant case studies if available.</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t>3.      All hazards should be addressed in the Risk Assessment for the specific work activity.</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37</a:t>
            </a:fld>
            <a:endParaRPr lang="en-SG"/>
          </a:p>
        </p:txBody>
      </p:sp>
    </p:spTree>
    <p:extLst>
      <p:ext uri="{BB962C8B-B14F-4D97-AF65-F5344CB8AC3E}">
        <p14:creationId xmlns:p14="http://schemas.microsoft.com/office/powerpoint/2010/main" val="2789120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US" dirty="0"/>
          </a:p>
          <a:p>
            <a:pPr marL="228600" indent="-228600">
              <a:buFont typeface="+mj-lt"/>
              <a:buAutoNum type="arabicPeriod"/>
            </a:pPr>
            <a:r>
              <a:rPr lang="en-US" baseline="0" dirty="0"/>
              <a:t>Obtain instructions on proper use, storage and maintenance of e</a:t>
            </a:r>
            <a:r>
              <a:rPr lang="en-US" dirty="0"/>
              <a:t>quipment and tools from their respective manufacturer</a:t>
            </a:r>
            <a:r>
              <a:rPr lang="en-US" baseline="0" dirty="0"/>
              <a:t>.</a:t>
            </a:r>
          </a:p>
          <a:p>
            <a:pPr marL="228600" indent="-228600">
              <a:buFont typeface="+mj-lt"/>
              <a:buAutoNum type="arabicPeriod"/>
            </a:pPr>
            <a:r>
              <a:rPr lang="en-US" baseline="0" dirty="0"/>
              <a:t>Allow only trained staff to operate sharp tools and equipment.</a:t>
            </a:r>
          </a:p>
          <a:p>
            <a:pPr marL="228600" indent="-228600">
              <a:buFont typeface="+mj-lt"/>
              <a:buAutoNum type="arabicPeriod"/>
            </a:pPr>
            <a:r>
              <a:rPr lang="en-US" baseline="0" dirty="0"/>
              <a:t>Maintenance of powered equipment and tools include cleaning and lubrication of mechanical parts. </a:t>
            </a:r>
          </a:p>
          <a:p>
            <a:pPr marL="228600" indent="-228600">
              <a:buFont typeface="+mj-lt"/>
              <a:buAutoNum type="arabicPeriod"/>
            </a:pPr>
            <a:r>
              <a:rPr lang="en-US" baseline="0" dirty="0"/>
              <a:t>Report to Supervisor if damaged equipment or tools are found.</a:t>
            </a:r>
          </a:p>
          <a:p>
            <a:r>
              <a:rPr lang="en-US" baseline="0" dirty="0"/>
              <a:t>5.   Refer to www.wshc.sg for:</a:t>
            </a:r>
          </a:p>
          <a:p>
            <a:pPr marL="457200" lvl="1" indent="0">
              <a:buNone/>
            </a:pPr>
            <a:r>
              <a:rPr lang="en-US" baseline="0" dirty="0"/>
              <a:t>a) Activity Based Checklist for Working Safely with Non-powered Hand Tools</a:t>
            </a:r>
          </a:p>
          <a:p>
            <a:pPr marL="457200" lvl="1" indent="0">
              <a:buNone/>
            </a:pPr>
            <a:r>
              <a:rPr lang="en-US" baseline="0" dirty="0"/>
              <a:t>b) Activity Based Checklist for Handling Sharp Objects Safely </a:t>
            </a:r>
          </a:p>
          <a:p>
            <a:pPr marL="457200" lvl="1" indent="0">
              <a:buNone/>
            </a:pPr>
            <a:r>
              <a:rPr lang="en-US" baseline="0" dirty="0"/>
              <a:t>c) Risk Assessment and Control Measures (Food and Beverage) Checklist </a:t>
            </a: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38</a:t>
            </a:fld>
            <a:endParaRPr lang="en-SG"/>
          </a:p>
        </p:txBody>
      </p:sp>
    </p:spTree>
    <p:extLst>
      <p:ext uri="{BB962C8B-B14F-4D97-AF65-F5344CB8AC3E}">
        <p14:creationId xmlns:p14="http://schemas.microsoft.com/office/powerpoint/2010/main" val="299478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39</a:t>
            </a:fld>
            <a:endParaRPr lang="en-SG"/>
          </a:p>
        </p:txBody>
      </p:sp>
    </p:spTree>
    <p:extLst>
      <p:ext uri="{BB962C8B-B14F-4D97-AF65-F5344CB8AC3E}">
        <p14:creationId xmlns:p14="http://schemas.microsoft.com/office/powerpoint/2010/main" val="2660865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Advise workers to check the condition of the ladder before using.</a:t>
            </a:r>
          </a:p>
          <a:p>
            <a:pPr marL="228600" indent="-228600">
              <a:buFont typeface="+mj-lt"/>
              <a:buAutoNum type="arabicPeriod"/>
            </a:pPr>
            <a:r>
              <a:rPr lang="en-GB" dirty="0"/>
              <a:t>Emphasise the importance of 3-pt contact when using a ladder (see diagram </a:t>
            </a:r>
            <a:r>
              <a:rPr lang="en-GB" baseline="0" dirty="0"/>
              <a:t>with 3 red circles).</a:t>
            </a:r>
          </a:p>
          <a:p>
            <a:pPr marL="0" indent="0">
              <a:buFont typeface="+mj-lt"/>
              <a:buNone/>
            </a:pPr>
            <a:endParaRPr lang="en-GB" baseline="0" dirty="0"/>
          </a:p>
        </p:txBody>
      </p:sp>
      <p:sp>
        <p:nvSpPr>
          <p:cNvPr id="4" name="Slide Number Placeholder 3"/>
          <p:cNvSpPr>
            <a:spLocks noGrp="1"/>
          </p:cNvSpPr>
          <p:nvPr>
            <p:ph type="sldNum" sz="quarter" idx="5"/>
          </p:nvPr>
        </p:nvSpPr>
        <p:spPr/>
        <p:txBody>
          <a:bodyPr/>
          <a:lstStyle/>
          <a:p>
            <a:fld id="{72586696-C260-44A7-B386-6EA2E065DA4C}" type="slidenum">
              <a:rPr lang="en-SG" smtClean="0"/>
              <a:t>40</a:t>
            </a:fld>
            <a:endParaRPr lang="en-SG"/>
          </a:p>
        </p:txBody>
      </p:sp>
    </p:spTree>
    <p:extLst>
      <p:ext uri="{BB962C8B-B14F-4D97-AF65-F5344CB8AC3E}">
        <p14:creationId xmlns:p14="http://schemas.microsoft.com/office/powerpoint/2010/main" val="52216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pPr>
              <a:spcBef>
                <a:spcPts val="595"/>
              </a:spcBef>
              <a:spcAft>
                <a:spcPts val="595"/>
              </a:spcAft>
            </a:pPr>
            <a:endParaRPr lang="en-GB" dirty="0"/>
          </a:p>
          <a:p>
            <a:pPr marL="228600" indent="-228600">
              <a:buFont typeface="+mj-lt"/>
              <a:buAutoNum type="arabicPeriod"/>
            </a:pPr>
            <a:r>
              <a:rPr lang="en-GB" baseline="0" dirty="0"/>
              <a:t>Keep loose items (e.g., hand tools) in a pouch attached to waist belt so that one’s hands can be kept free to achieve 3-point contact.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Never work on the top rung of an A-frame ladder </a:t>
            </a:r>
          </a:p>
          <a:p>
            <a:pPr marL="228600" indent="-228600">
              <a:buFont typeface="+mj-lt"/>
              <a:buAutoNum type="arabicPeriod"/>
            </a:pPr>
            <a:r>
              <a:rPr lang="en-GB" baseline="0" dirty="0"/>
              <a:t>Where possible, choose a step platform instead of an A-frame ladder</a:t>
            </a:r>
          </a:p>
          <a:p>
            <a:pPr marL="228600" indent="-228600">
              <a:buFont typeface="+mj-lt"/>
              <a:buAutoNum type="arabicPeriod"/>
            </a:pPr>
            <a:r>
              <a:rPr lang="en-GB" baseline="0" dirty="0"/>
              <a:t>Refer to Code of Practice for Working Safely at Heights and Ladder Safety Guidebook for more information on safe use of ladders.</a:t>
            </a:r>
          </a:p>
          <a:p>
            <a:endParaRPr lang="en-GB" dirty="0"/>
          </a:p>
        </p:txBody>
      </p:sp>
      <p:sp>
        <p:nvSpPr>
          <p:cNvPr id="4" name="Slide Number Placeholder 3"/>
          <p:cNvSpPr>
            <a:spLocks noGrp="1"/>
          </p:cNvSpPr>
          <p:nvPr>
            <p:ph type="sldNum" sz="quarter" idx="5"/>
          </p:nvPr>
        </p:nvSpPr>
        <p:spPr/>
        <p:txBody>
          <a:bodyPr/>
          <a:lstStyle/>
          <a:p>
            <a:fld id="{72586696-C260-44A7-B386-6EA2E065DA4C}" type="slidenum">
              <a:rPr lang="en-SG" smtClean="0"/>
              <a:t>41</a:t>
            </a:fld>
            <a:endParaRPr lang="en-SG"/>
          </a:p>
        </p:txBody>
      </p:sp>
    </p:spTree>
    <p:extLst>
      <p:ext uri="{BB962C8B-B14F-4D97-AF65-F5344CB8AC3E}">
        <p14:creationId xmlns:p14="http://schemas.microsoft.com/office/powerpoint/2010/main" val="1207776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Provide workers with the necessary training to safely operate electrical equipment </a:t>
            </a:r>
          </a:p>
          <a:p>
            <a:pPr marL="228600" indent="-228600">
              <a:buFont typeface="+mj-lt"/>
              <a:buAutoNum type="arabicPeriod"/>
            </a:pPr>
            <a:r>
              <a:rPr lang="en-GB" dirty="0"/>
              <a:t>Hands must be kept dry when dealing with electrical equipment and power switches</a:t>
            </a:r>
          </a:p>
          <a:p>
            <a:pPr marL="228600" indent="-228600">
              <a:buFont typeface="+mj-lt"/>
              <a:buAutoNum type="arabicPeriod"/>
            </a:pPr>
            <a:r>
              <a:rPr lang="en-GB" dirty="0"/>
              <a:t>Store/ position electrical cords/ cables in areas where there is low risk of incurring damage to its insulation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Workers should be alert to smoke or unusual smell coming from electrical equipment.</a:t>
            </a:r>
          </a:p>
          <a:p>
            <a:pPr marL="228600" indent="-228600">
              <a:buFont typeface="+mj-lt"/>
              <a:buAutoNum type="arabicPeriod"/>
            </a:pPr>
            <a:r>
              <a:rPr lang="en-GB" dirty="0"/>
              <a:t>Share any incidents in your workplace that led to an electrical fire. </a:t>
            </a:r>
          </a:p>
          <a:p>
            <a:pPr marL="228600" indent="-228600">
              <a:buFont typeface="+mj-lt"/>
              <a:buAutoNum type="arabicPeriod"/>
            </a:pPr>
            <a:r>
              <a:rPr lang="en-GB" dirty="0"/>
              <a:t>Refer to Factsheet on Working Safely with Electrical Equipment available at www.wshc.sg</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42</a:t>
            </a:fld>
            <a:endParaRPr lang="en-SG"/>
          </a:p>
        </p:txBody>
      </p:sp>
    </p:spTree>
    <p:extLst>
      <p:ext uri="{BB962C8B-B14F-4D97-AF65-F5344CB8AC3E}">
        <p14:creationId xmlns:p14="http://schemas.microsoft.com/office/powerpoint/2010/main" val="201132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endParaRPr lang="en-GB" sz="1600" dirty="0"/>
          </a:p>
          <a:p>
            <a:pPr marL="340160" indent="-340160">
              <a:buFont typeface="+mj-lt"/>
              <a:buAutoNum type="arabicPeriod"/>
            </a:pPr>
            <a:r>
              <a:rPr lang="en-GB" sz="1600" dirty="0"/>
              <a:t>Please insert the image of your company’s WSH Policy. To cover Total WSH, where applicable.</a:t>
            </a:r>
          </a:p>
          <a:p>
            <a:pPr marL="340160" indent="-340160">
              <a:buFont typeface="+mj-lt"/>
              <a:buAutoNum type="arabicPeriod"/>
            </a:pPr>
            <a:r>
              <a:rPr lang="en-GB" sz="1600" dirty="0"/>
              <a:t>Run through the details to emphasise on the commitment by top management to WSH.</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5</a:t>
            </a:fld>
            <a:endParaRPr lang="en-SG"/>
          </a:p>
        </p:txBody>
      </p:sp>
    </p:spTree>
    <p:extLst>
      <p:ext uri="{BB962C8B-B14F-4D97-AF65-F5344CB8AC3E}">
        <p14:creationId xmlns:p14="http://schemas.microsoft.com/office/powerpoint/2010/main" val="2022518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Provide workers with the necessary training to safely operate electrical equipment </a:t>
            </a:r>
          </a:p>
          <a:p>
            <a:pPr marL="228600" indent="-228600">
              <a:buFont typeface="+mj-lt"/>
              <a:buAutoNum type="arabicPeriod"/>
            </a:pPr>
            <a:r>
              <a:rPr lang="en-GB" dirty="0"/>
              <a:t>Hands must be kept dry when dealing with electrical equipment and power switches</a:t>
            </a:r>
          </a:p>
          <a:p>
            <a:pPr marL="228600" indent="-228600">
              <a:buFont typeface="+mj-lt"/>
              <a:buAutoNum type="arabicPeriod"/>
            </a:pPr>
            <a:r>
              <a:rPr lang="en-GB" dirty="0"/>
              <a:t>Store/ position electrical cords/ cables in areas where there is low risk of incurring damage to its insulation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Workers should be alert to smoke or unusual smell coming from electrical equipment.</a:t>
            </a:r>
          </a:p>
          <a:p>
            <a:pPr marL="228600" indent="-228600">
              <a:buFont typeface="+mj-lt"/>
              <a:buAutoNum type="arabicPeriod"/>
            </a:pPr>
            <a:r>
              <a:rPr lang="en-GB" dirty="0"/>
              <a:t>Share any incidents in your workplace that led to an electrical fire. </a:t>
            </a:r>
          </a:p>
          <a:p>
            <a:pPr marL="228600" indent="-228600">
              <a:buFont typeface="+mj-lt"/>
              <a:buAutoNum type="arabicPeriod"/>
            </a:pPr>
            <a:r>
              <a:rPr lang="en-GB" dirty="0"/>
              <a:t>Refer to Factsheet on Working Safely with Electrical Equipment available at www.wshc.sg</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43</a:t>
            </a:fld>
            <a:endParaRPr lang="en-SG"/>
          </a:p>
        </p:txBody>
      </p:sp>
    </p:spTree>
    <p:extLst>
      <p:ext uri="{BB962C8B-B14F-4D97-AF65-F5344CB8AC3E}">
        <p14:creationId xmlns:p14="http://schemas.microsoft.com/office/powerpoint/2010/main" val="770174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indent="-228600">
              <a:buFont typeface="+mj-lt"/>
              <a:buAutoNum type="arabicPeriod"/>
            </a:pPr>
            <a:r>
              <a:rPr lang="en-GB" dirty="0"/>
              <a:t>Workers working in a noisy environment need to be aware that they are at risk of incurring noise-induced deafness.</a:t>
            </a:r>
          </a:p>
          <a:p>
            <a:pPr marL="228600" indent="-228600">
              <a:buFont typeface="+mj-lt"/>
              <a:buAutoNum type="arabicPeriod"/>
            </a:pPr>
            <a:r>
              <a:rPr lang="en-GB" baseline="0" dirty="0"/>
              <a:t>Such workers should go for an annual audiometric examination (to detect for hearing impairment) as part of a Hearing Conservation Programme.</a:t>
            </a:r>
          </a:p>
          <a:p>
            <a:pPr marL="228600" indent="-228600">
              <a:buFont typeface="+mj-lt"/>
              <a:buAutoNum type="arabicPeriod"/>
            </a:pPr>
            <a:r>
              <a:rPr lang="en-GB" baseline="0" dirty="0"/>
              <a:t>Workers should use adequate hearing protection when working in a noisy environment. </a:t>
            </a:r>
          </a:p>
          <a:p>
            <a:pPr marL="228600" indent="-228600">
              <a:buFont typeface="+mj-lt"/>
              <a:buAutoNum type="arabicPeriod"/>
            </a:pPr>
            <a:r>
              <a:rPr lang="en-GB" baseline="0" dirty="0"/>
              <a:t>Taking breaks away from the noisy environment will help to lower a worker’s daily exposure to noise/ loud sounds.</a:t>
            </a:r>
          </a:p>
          <a:p>
            <a:pPr marL="228600" indent="-228600">
              <a:buFont typeface="+mj-lt"/>
              <a:buAutoNum type="arabicPeriod"/>
            </a:pPr>
            <a:r>
              <a:rPr lang="en-GB" baseline="0" dirty="0"/>
              <a:t>Workers should inform Supervisor if they experience difficulty in hearing.</a:t>
            </a:r>
          </a:p>
          <a:p>
            <a:pPr marL="228600" indent="-228600">
              <a:buFont typeface="+mj-lt"/>
              <a:buAutoNum type="arabicPeriod"/>
            </a:pPr>
            <a:r>
              <a:rPr lang="en-GB" baseline="0" dirty="0"/>
              <a:t>Refer to WSH Guidelines for Hearing Conservation Programme.</a:t>
            </a:r>
          </a:p>
        </p:txBody>
      </p:sp>
      <p:sp>
        <p:nvSpPr>
          <p:cNvPr id="4" name="Slide Number Placeholder 3"/>
          <p:cNvSpPr>
            <a:spLocks noGrp="1"/>
          </p:cNvSpPr>
          <p:nvPr>
            <p:ph type="sldNum" sz="quarter" idx="5"/>
          </p:nvPr>
        </p:nvSpPr>
        <p:spPr/>
        <p:txBody>
          <a:bodyPr/>
          <a:lstStyle/>
          <a:p>
            <a:fld id="{72586696-C260-44A7-B386-6EA2E065DA4C}" type="slidenum">
              <a:rPr lang="en-SG" smtClean="0"/>
              <a:t>44</a:t>
            </a:fld>
            <a:endParaRPr lang="en-SG"/>
          </a:p>
        </p:txBody>
      </p:sp>
    </p:spTree>
    <p:extLst>
      <p:ext uri="{BB962C8B-B14F-4D97-AF65-F5344CB8AC3E}">
        <p14:creationId xmlns:p14="http://schemas.microsoft.com/office/powerpoint/2010/main" val="4014130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SG" dirty="0"/>
              <a:t>As the sound pressure level increases, the exposure duration per day should decrease. This is one way to protect our hearing ability.</a:t>
            </a:r>
          </a:p>
          <a:p>
            <a:pPr marL="228600" indent="-228600">
              <a:buFont typeface="+mj-lt"/>
              <a:buAutoNum type="arabicPeriod"/>
            </a:pPr>
            <a:r>
              <a:rPr lang="en-SG" dirty="0"/>
              <a:t>For sound pressure level &gt; 100 dBA, the use of both </a:t>
            </a:r>
            <a:r>
              <a:rPr lang="en-SG" u="sng" dirty="0"/>
              <a:t>ear plugs</a:t>
            </a:r>
            <a:r>
              <a:rPr lang="en-SG" u="none" dirty="0"/>
              <a:t> </a:t>
            </a:r>
            <a:r>
              <a:rPr lang="en-SG" dirty="0"/>
              <a:t>AND </a:t>
            </a:r>
            <a:r>
              <a:rPr lang="en-SG" u="sng" dirty="0"/>
              <a:t>ear muffs </a:t>
            </a:r>
            <a:r>
              <a:rPr lang="en-SG" dirty="0"/>
              <a:t>is recommended for better noise reduction.</a:t>
            </a:r>
          </a:p>
          <a:p>
            <a:pPr marL="228600" indent="-228600">
              <a:buFont typeface="+mj-lt"/>
              <a:buAutoNum type="arabicPeriod"/>
            </a:pPr>
            <a:r>
              <a:rPr lang="en-SG" dirty="0"/>
              <a:t>Refer to</a:t>
            </a:r>
            <a:r>
              <a:rPr lang="en-US" dirty="0"/>
              <a:t>:</a:t>
            </a:r>
          </a:p>
          <a:p>
            <a:pPr marL="685800" lvl="1" indent="-228600">
              <a:buFont typeface="+mj-lt"/>
              <a:buAutoNum type="alphaLcParenR"/>
            </a:pPr>
            <a:r>
              <a:rPr lang="en-US" dirty="0"/>
              <a:t>WSH (Noise) Regulations 2011 </a:t>
            </a:r>
          </a:p>
          <a:p>
            <a:pPr marL="685800" lvl="1" indent="-228600">
              <a:buFont typeface="+mj-lt"/>
              <a:buAutoNum type="alphaLcParenR"/>
            </a:pPr>
            <a:r>
              <a:rPr lang="en-US" dirty="0"/>
              <a:t>WSH Guidelines for Hearing Conservation </a:t>
            </a:r>
            <a:r>
              <a:rPr lang="en-US" dirty="0" err="1"/>
              <a:t>Programme</a:t>
            </a: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45</a:t>
            </a:fld>
            <a:endParaRPr lang="en-SG"/>
          </a:p>
        </p:txBody>
      </p:sp>
    </p:spTree>
    <p:extLst>
      <p:ext uri="{BB962C8B-B14F-4D97-AF65-F5344CB8AC3E}">
        <p14:creationId xmlns:p14="http://schemas.microsoft.com/office/powerpoint/2010/main" val="387461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indent="-228600">
              <a:buFont typeface="+mj-lt"/>
              <a:buAutoNum type="arabicPeriod"/>
            </a:pPr>
            <a:r>
              <a:rPr lang="en-GB" baseline="0" dirty="0"/>
              <a:t>Once f</a:t>
            </a:r>
            <a:r>
              <a:rPr lang="en-GB" dirty="0"/>
              <a:t>atigue</a:t>
            </a:r>
            <a:r>
              <a:rPr lang="en-GB" baseline="0" dirty="0"/>
              <a:t> sets in, concentration levels may drop and this can pose severe hazard to the worker/ co-workers, especially for workers working as vehicle drivers or equipment operators.</a:t>
            </a:r>
          </a:p>
          <a:p>
            <a:pPr marL="228600" marR="0" lvl="0" indent="-228600" algn="l" defTabSz="907093" rtl="0" eaLnBrk="1" fontAlgn="auto" latinLnBrk="0" hangingPunct="1">
              <a:lnSpc>
                <a:spcPct val="100000"/>
              </a:lnSpc>
              <a:spcBef>
                <a:spcPts val="0"/>
              </a:spcBef>
              <a:spcAft>
                <a:spcPts val="0"/>
              </a:spcAft>
              <a:buClrTx/>
              <a:buSzTx/>
              <a:buFont typeface="+mj-lt"/>
              <a:buAutoNum type="arabicPeriod"/>
              <a:tabLst/>
              <a:defRPr/>
            </a:pPr>
            <a:r>
              <a:rPr lang="en-GB" baseline="0" dirty="0"/>
              <a:t>Highlight the possibility of microsleep (typically involuntary and lasting for a few seconds) which can endanger one’s safety especially when driving or operating an equipment.</a:t>
            </a:r>
          </a:p>
          <a:p>
            <a:pPr marL="228600" indent="-228600" defTabSz="907093">
              <a:buFont typeface="+mj-lt"/>
              <a:buAutoNum type="arabicPeriod"/>
              <a:defRPr/>
            </a:pPr>
            <a:r>
              <a:rPr lang="en-GB" baseline="0" dirty="0"/>
              <a:t>It is important that shift workers working the night shift get sufficient sleep during the day before starting their shift.</a:t>
            </a:r>
          </a:p>
          <a:p>
            <a:pPr marL="228600" indent="-228600" defTabSz="907093">
              <a:buFont typeface="+mj-lt"/>
              <a:buAutoNum type="arabicPeriod"/>
              <a:defRPr/>
            </a:pPr>
            <a:r>
              <a:rPr lang="en-GB" baseline="0" dirty="0"/>
              <a:t>Workers to inform Supervisor if they experience severe fatigue and are not fit to work.</a:t>
            </a:r>
          </a:p>
          <a:p>
            <a:pPr marL="228600" indent="-228600" defTabSz="907093">
              <a:buFont typeface="+mj-lt"/>
              <a:buAutoNum type="arabicPeriod"/>
              <a:defRPr/>
            </a:pPr>
            <a:r>
              <a:rPr lang="en-GB" baseline="0" dirty="0"/>
              <a:t>Refer to WSH Guidelines on Fatigue Management.</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46</a:t>
            </a:fld>
            <a:endParaRPr lang="en-SG"/>
          </a:p>
        </p:txBody>
      </p:sp>
    </p:spTree>
    <p:extLst>
      <p:ext uri="{BB962C8B-B14F-4D97-AF65-F5344CB8AC3E}">
        <p14:creationId xmlns:p14="http://schemas.microsoft.com/office/powerpoint/2010/main" val="1951907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p>
          <a:p>
            <a:pPr marL="228600" indent="-228600">
              <a:buFont typeface="+mj-lt"/>
              <a:buAutoNum type="arabicPeriod"/>
            </a:pPr>
            <a:r>
              <a:rPr lang="en-GB" dirty="0"/>
              <a:t>3 basic routes for chemicals to enter our body – Inhalation (nose), Ingestion (mouth) and skin/ eye contact. </a:t>
            </a:r>
          </a:p>
          <a:p>
            <a:pPr marL="228600" indent="-228600">
              <a:buFont typeface="+mj-lt"/>
              <a:buAutoNum type="arabicPeriod"/>
            </a:pPr>
            <a:r>
              <a:rPr lang="en-GB" dirty="0"/>
              <a:t>Personal protection equipment (PPE), for example, respirator, safety goggles, chemical resistant aprons and gloves, may be used to limit/ prevent exposure during chemicals handling</a:t>
            </a:r>
            <a:r>
              <a:rPr lang="en-GB" baseline="0" dirty="0"/>
              <a:t>.</a:t>
            </a:r>
          </a:p>
          <a:p>
            <a:pPr marL="228600" indent="-228600">
              <a:buFont typeface="+mj-lt"/>
              <a:buAutoNum type="arabicPeriod"/>
            </a:pPr>
            <a:r>
              <a:rPr lang="en-GB" baseline="0" dirty="0"/>
              <a:t>Workers should be given training on GHS labelling and how to read/ understand a Safety Data Sheet (SDS). In particular, the workers must be able to understand and implement the safety recommendations/ precautions stated on the SDS.</a:t>
            </a:r>
          </a:p>
          <a:p>
            <a:pPr marL="228600" indent="-228600">
              <a:buFont typeface="+mj-lt"/>
              <a:buAutoNum type="arabicPeriod"/>
            </a:pPr>
            <a:r>
              <a:rPr lang="en-GB" baseline="0" dirty="0"/>
              <a:t>Workers should not work with the chemical if there is no label on its container.</a:t>
            </a:r>
          </a:p>
          <a:p>
            <a:pPr marL="228600" indent="-228600">
              <a:buFont typeface="+mj-lt"/>
              <a:buAutoNum type="arabicPeriod"/>
            </a:pPr>
            <a:r>
              <a:rPr lang="en-GB" baseline="0" dirty="0"/>
              <a:t>Chemical storage areas should be adequately ventilated.</a:t>
            </a:r>
          </a:p>
          <a:p>
            <a:pPr>
              <a:spcBef>
                <a:spcPts val="595"/>
              </a:spcBef>
              <a:spcAft>
                <a:spcPts val="595"/>
              </a:spcAft>
            </a:pPr>
            <a:r>
              <a:rPr lang="en-GB" baseline="0" dirty="0"/>
              <a:t>6.   Refer to Activity-Based Checklist for Safe Storage of Chemicals available at www.wshc.sg.</a:t>
            </a:r>
            <a:br>
              <a:rPr lang="en-GB" baseline="0" dirty="0"/>
            </a:br>
            <a:br>
              <a:rPr lang="en-GB" baseline="0" dirty="0"/>
            </a:b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47</a:t>
            </a:fld>
            <a:endParaRPr lang="en-SG"/>
          </a:p>
        </p:txBody>
      </p:sp>
    </p:spTree>
    <p:extLst>
      <p:ext uri="{BB962C8B-B14F-4D97-AF65-F5344CB8AC3E}">
        <p14:creationId xmlns:p14="http://schemas.microsoft.com/office/powerpoint/2010/main" val="3138524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GB" dirty="0">
              <a:solidFill>
                <a:schemeClr val="bg1"/>
              </a:solidFill>
            </a:endParaRPr>
          </a:p>
          <a:p>
            <a:endParaRPr lang="en-GB" dirty="0"/>
          </a:p>
          <a:p>
            <a:pPr marL="228600" indent="-228600">
              <a:buFont typeface="+mj-lt"/>
              <a:buAutoNum type="arabicPeriod"/>
            </a:pPr>
            <a:r>
              <a:rPr lang="en-GB" baseline="0" dirty="0"/>
              <a:t>Workers need to know the nature of the chemicals before using them (e.g., chemicals may be corrosive, toxic, flammable, highly reactive).</a:t>
            </a:r>
          </a:p>
          <a:p>
            <a:pPr marL="228600" indent="-228600">
              <a:buFont typeface="+mj-lt"/>
              <a:buAutoNum type="arabicPeriod"/>
            </a:pPr>
            <a:r>
              <a:rPr lang="en-GB" baseline="0" dirty="0"/>
              <a:t>Incompatible chemicals, if stored together, may result in accidental mixing (e.g., due to a leak or spill) and hazardous reactions/ by-products.</a:t>
            </a:r>
          </a:p>
          <a:p>
            <a:pPr marL="228600" indent="-228600">
              <a:buFont typeface="+mj-lt"/>
              <a:buAutoNum type="arabicPeriod"/>
            </a:pPr>
            <a:r>
              <a:rPr lang="en-GB" baseline="0" dirty="0"/>
              <a:t>Workers may attempt clean-up for minor spills if they have received training on the emergency response procedure and the use of the chemical spill kit. </a:t>
            </a:r>
          </a:p>
          <a:p>
            <a:pPr marL="228600" indent="-228600">
              <a:buFont typeface="+mj-lt"/>
              <a:buAutoNum type="arabicPeriod"/>
            </a:pPr>
            <a:r>
              <a:rPr lang="en-GB" baseline="0" dirty="0"/>
              <a:t>Refer to WSH Guidelines for Laboratories Handling Chemicals</a:t>
            </a:r>
            <a:endParaRPr lang="en-GB" dirty="0"/>
          </a:p>
          <a:p>
            <a:pPr marL="228600" indent="-228600">
              <a:buFont typeface="+mj-lt"/>
              <a:buAutoNum type="arabicPeriod"/>
            </a:pPr>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48</a:t>
            </a:fld>
            <a:endParaRPr lang="en-SG"/>
          </a:p>
        </p:txBody>
      </p:sp>
    </p:spTree>
    <p:extLst>
      <p:ext uri="{BB962C8B-B14F-4D97-AF65-F5344CB8AC3E}">
        <p14:creationId xmlns:p14="http://schemas.microsoft.com/office/powerpoint/2010/main" val="149609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sz="1600" dirty="0">
                <a:solidFill>
                  <a:schemeClr val="bg1"/>
                </a:solidFill>
              </a:rPr>
              <a:t>Trainer Notes:</a:t>
            </a:r>
          </a:p>
          <a:p>
            <a:endParaRPr lang="en-GB" sz="1600" dirty="0"/>
          </a:p>
          <a:p>
            <a:pPr marL="342900" indent="-342900">
              <a:buFont typeface="+mj-lt"/>
              <a:buAutoNum type="arabicPeriod"/>
            </a:pPr>
            <a:r>
              <a:rPr lang="en-GB" sz="1600" dirty="0"/>
              <a:t>Specific WSH rules and regulations include but not limited to standard practice on hazards identification, risk assessment &amp; control, incident reporting and emergency response. </a:t>
            </a:r>
          </a:p>
          <a:p>
            <a:pPr marL="342900" indent="-342900">
              <a:buFont typeface="+mj-lt"/>
              <a:buAutoNum type="arabicPeriod"/>
            </a:pPr>
            <a:r>
              <a:rPr lang="en-GB" sz="1600" dirty="0"/>
              <a:t>You may wish to share on the possible consequences if rules and regulations not adhered to such as injury to employees, damage to property, poor company reputation, etc. </a:t>
            </a:r>
          </a:p>
          <a:p>
            <a:pPr marL="342900" indent="-342900">
              <a:buFont typeface="+mj-lt"/>
              <a:buAutoNum type="arabicPeriod"/>
            </a:pPr>
            <a:r>
              <a:rPr lang="en-GB" sz="1600" dirty="0"/>
              <a:t>Sharing on Total WSH may include annual health screening, customised intervention programmes, chronic disease management and health initiatives e.g., smoking cessation.</a:t>
            </a:r>
            <a:endParaRPr lang="en-GB"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6</a:t>
            </a:fld>
            <a:endParaRPr lang="en-SG"/>
          </a:p>
        </p:txBody>
      </p:sp>
    </p:spTree>
    <p:extLst>
      <p:ext uri="{BB962C8B-B14F-4D97-AF65-F5344CB8AC3E}">
        <p14:creationId xmlns:p14="http://schemas.microsoft.com/office/powerpoint/2010/main" val="231787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Share practical examples on how to apply Look Think Do at your workplace e.g., what risks does “walking using a handphone” pose?</a:t>
            </a:r>
          </a:p>
          <a:p>
            <a:pPr marL="228600" indent="-228600">
              <a:buFont typeface="+mj-lt"/>
              <a:buAutoNum type="arabicPeriod"/>
            </a:pPr>
            <a:r>
              <a:rPr lang="en-SG" dirty="0"/>
              <a:t>Invite workers to share their own examples of how Look Think Do can be practised at the workplace.</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7</a:t>
            </a:fld>
            <a:endParaRPr lang="en-SG"/>
          </a:p>
        </p:txBody>
      </p:sp>
    </p:spTree>
    <p:extLst>
      <p:ext uri="{BB962C8B-B14F-4D97-AF65-F5344CB8AC3E}">
        <p14:creationId xmlns:p14="http://schemas.microsoft.com/office/powerpoint/2010/main" val="129480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Trainer notes:</a:t>
            </a:r>
          </a:p>
          <a:p>
            <a:endParaRPr lang="en-SG" dirty="0"/>
          </a:p>
          <a:p>
            <a:pPr marL="228600" indent="-228600">
              <a:buFont typeface="+mj-lt"/>
              <a:buAutoNum type="arabicPeriod"/>
            </a:pPr>
            <a:r>
              <a:rPr lang="en-SG" dirty="0"/>
              <a:t>Inform workers of this Look Think Do poster on basic WSH Rules for Food Manufacturing which include good safety pointers</a:t>
            </a:r>
          </a:p>
          <a:p>
            <a:pPr marL="228600" indent="-228600">
              <a:buFont typeface="+mj-lt"/>
              <a:buAutoNum type="arabicPeriod"/>
            </a:pPr>
            <a:r>
              <a:rPr lang="en-SG" dirty="0"/>
              <a:t>Share with them on the following:</a:t>
            </a:r>
          </a:p>
          <a:p>
            <a:pPr marL="228600" indent="-228600">
              <a:buFont typeface="+mj-lt"/>
              <a:buAutoNum type="alphaLcParenR"/>
            </a:pPr>
            <a:r>
              <a:rPr lang="en-SG" dirty="0"/>
              <a:t>Report to Supervisor if workers are not well. This is especially so if workers are on medication which may affect their alertness if they are operating machinery</a:t>
            </a:r>
          </a:p>
          <a:p>
            <a:pPr marL="228600" indent="-228600">
              <a:buFont typeface="+mj-lt"/>
              <a:buAutoNum type="alphaLcParenR"/>
            </a:pPr>
            <a:r>
              <a:rPr lang="en-SG" dirty="0"/>
              <a:t>Ensure workers are trained before operating a machine, so that workers can abide by the standard operating procedures or the instruction manual as well as safety procedures</a:t>
            </a:r>
          </a:p>
          <a:p>
            <a:pPr marL="228600" indent="-228600">
              <a:buFont typeface="+mj-lt"/>
              <a:buAutoNum type="alphaLcParenR"/>
            </a:pPr>
            <a:r>
              <a:rPr lang="en-SG" dirty="0"/>
              <a:t>Inform workers to check for safeguards in place before operating machine. Ensure the guards are in working condition too.</a:t>
            </a:r>
          </a:p>
          <a:p>
            <a:pPr marL="228600" indent="-228600">
              <a:buFont typeface="+mj-lt"/>
              <a:buAutoNum type="alphaLcParenR"/>
            </a:pPr>
            <a:r>
              <a:rPr lang="en-SG" dirty="0"/>
              <a:t>Lock-out Tag-out (LOTO) is a procedure to ensure machine is safe before we do repair, maintenance (e.g., cleaning) and inspection. This is done by isolating hazardous energy sources to the machine.</a:t>
            </a:r>
          </a:p>
          <a:p>
            <a:pPr marL="228600" indent="-228600">
              <a:buFont typeface="+mj-lt"/>
              <a:buAutoNum type="alphaLcParenR"/>
            </a:pPr>
            <a:r>
              <a:rPr lang="en-SG" dirty="0"/>
              <a:t>Inform workers more details on LOTO will be covered in Caught in Machine hazards later</a:t>
            </a:r>
          </a:p>
          <a:p>
            <a:pPr marL="228600" indent="-228600">
              <a:buFont typeface="+mj-lt"/>
              <a:buAutoNum type="alphaLcParenR"/>
            </a:pPr>
            <a:r>
              <a:rPr lang="en-SG" dirty="0"/>
              <a:t>Slip, Trip and Fall (STF) is a top 3 hazards in recent years. Emphasise the need for non-slip footwear. Workers should check their footwear and replace it if it is worn out.</a:t>
            </a:r>
          </a:p>
          <a:p>
            <a:pPr marL="228600" indent="-228600">
              <a:buFont typeface="+mj-lt"/>
              <a:buAutoNum type="alphaLcParenR"/>
            </a:pPr>
            <a:r>
              <a:rPr lang="en-SG" dirty="0"/>
              <a:t>Good housekeeping to keep workplace clean of spills to prevent STF.</a:t>
            </a:r>
          </a:p>
          <a:p>
            <a:pPr marL="228600" indent="-228600">
              <a:buFont typeface="+mj-lt"/>
              <a:buAutoNum type="alphaLcParenR"/>
            </a:pPr>
            <a:endParaRPr lang="en-SG" dirty="0"/>
          </a:p>
          <a:p>
            <a:pPr marL="228600" indent="-228600">
              <a:buFont typeface="+mj-lt"/>
              <a:buAutoNum type="alphaLcParenR"/>
            </a:pPr>
            <a:endParaRPr lang="en-SG" dirty="0"/>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8</a:t>
            </a:fld>
            <a:endParaRPr lang="en-SG"/>
          </a:p>
        </p:txBody>
      </p:sp>
    </p:spTree>
    <p:extLst>
      <p:ext uri="{BB962C8B-B14F-4D97-AF65-F5344CB8AC3E}">
        <p14:creationId xmlns:p14="http://schemas.microsoft.com/office/powerpoint/2010/main" val="282321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Identify, Evaluate and Control is actually similar to Look Think Do.</a:t>
            </a:r>
          </a:p>
          <a:p>
            <a:pPr marL="228600" indent="-228600">
              <a:buFont typeface="+mj-lt"/>
              <a:buAutoNum type="arabicPeriod"/>
            </a:pPr>
            <a:r>
              <a:rPr lang="en-SG" dirty="0"/>
              <a:t>Share examples of other common workplace hazards (e.g., physical, chemical hazards present in your work environment).</a:t>
            </a:r>
          </a:p>
          <a:p>
            <a:pPr marL="228600" indent="-228600">
              <a:buFont typeface="+mj-lt"/>
              <a:buAutoNum type="arabicPeriod"/>
            </a:pPr>
            <a:r>
              <a:rPr lang="en-SG" dirty="0"/>
              <a:t>Provide examples of how risk level (e.g., low, medium, high) is determined at your workplace.  </a:t>
            </a:r>
          </a:p>
          <a:p>
            <a:pPr marL="228600" indent="-228600">
              <a:buFont typeface="+mj-lt"/>
              <a:buAutoNum type="arabicPeriod"/>
            </a:pPr>
            <a:r>
              <a:rPr lang="en-SG" dirty="0"/>
              <a:t>Emphasise that risk control is important to prevent injuries. Give examples of action that can be taken to eliminate or reduce risks.</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9</a:t>
            </a:fld>
            <a:endParaRPr lang="en-SG"/>
          </a:p>
        </p:txBody>
      </p:sp>
    </p:spTree>
    <p:extLst>
      <p:ext uri="{BB962C8B-B14F-4D97-AF65-F5344CB8AC3E}">
        <p14:creationId xmlns:p14="http://schemas.microsoft.com/office/powerpoint/2010/main" val="35998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5"/>
              </a:spcBef>
              <a:spcAft>
                <a:spcPts val="595"/>
              </a:spcAft>
            </a:pPr>
            <a:r>
              <a:rPr lang="en-GB" dirty="0">
                <a:solidFill>
                  <a:schemeClr val="bg1"/>
                </a:solidFill>
              </a:rPr>
              <a:t>Trainer Notes:</a:t>
            </a:r>
          </a:p>
          <a:p>
            <a:endParaRPr lang="en-SG" dirty="0"/>
          </a:p>
          <a:p>
            <a:pPr marL="228600" indent="-228600">
              <a:buFont typeface="+mj-lt"/>
              <a:buAutoNum type="arabicPeriod"/>
            </a:pPr>
            <a:r>
              <a:rPr lang="en-SG" dirty="0"/>
              <a:t>Share the hierarchy of risk control. Insert your own examples as appropriate.</a:t>
            </a:r>
          </a:p>
          <a:p>
            <a:pPr marL="228600" indent="-228600">
              <a:buFont typeface="+mj-lt"/>
              <a:buAutoNum type="arabicPeriod"/>
            </a:pPr>
            <a:r>
              <a:rPr lang="en-SG" dirty="0"/>
              <a:t>Emphasise that elimination and substitution are most effective with PPE being the least effective in terms of risk control.</a:t>
            </a:r>
          </a:p>
          <a:p>
            <a:endParaRPr lang="en-SG" dirty="0"/>
          </a:p>
        </p:txBody>
      </p:sp>
      <p:sp>
        <p:nvSpPr>
          <p:cNvPr id="4" name="Slide Number Placeholder 3"/>
          <p:cNvSpPr>
            <a:spLocks noGrp="1"/>
          </p:cNvSpPr>
          <p:nvPr>
            <p:ph type="sldNum" sz="quarter" idx="5"/>
          </p:nvPr>
        </p:nvSpPr>
        <p:spPr/>
        <p:txBody>
          <a:bodyPr/>
          <a:lstStyle/>
          <a:p>
            <a:fld id="{72586696-C260-44A7-B386-6EA2E065DA4C}" type="slidenum">
              <a:rPr lang="en-SG" smtClean="0"/>
              <a:t>10</a:t>
            </a:fld>
            <a:endParaRPr lang="en-SG"/>
          </a:p>
        </p:txBody>
      </p:sp>
    </p:spTree>
    <p:extLst>
      <p:ext uri="{BB962C8B-B14F-4D97-AF65-F5344CB8AC3E}">
        <p14:creationId xmlns:p14="http://schemas.microsoft.com/office/powerpoint/2010/main" val="3084436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9" name="Picture 18" descr="Cover-01.jpg">
            <a:extLst>
              <a:ext uri="{FF2B5EF4-FFF2-40B4-BE49-F238E27FC236}">
                <a16:creationId xmlns:a16="http://schemas.microsoft.com/office/drawing/2014/main" id="{0A780B93-FB59-4E3A-9C58-F0BD32D2B4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9549"/>
            <a:ext cx="9156735" cy="6867551"/>
          </a:xfrm>
          <a:prstGeom prst="rect">
            <a:avLst/>
          </a:prstGeom>
        </p:spPr>
      </p:pic>
      <p:pic>
        <p:nvPicPr>
          <p:cNvPr id="13" name="Picture 12">
            <a:extLst>
              <a:ext uri="{FF2B5EF4-FFF2-40B4-BE49-F238E27FC236}">
                <a16:creationId xmlns:a16="http://schemas.microsoft.com/office/drawing/2014/main" id="{5CA07428-65CB-4674-8AD6-D55BC1B809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95" r="47489" b="54595"/>
          <a:stretch/>
        </p:blipFill>
        <p:spPr>
          <a:xfrm>
            <a:off x="1683627" y="3264468"/>
            <a:ext cx="1206671" cy="817080"/>
          </a:xfrm>
          <a:prstGeom prst="rect">
            <a:avLst/>
          </a:prstGeom>
        </p:spPr>
      </p:pic>
      <p:pic>
        <p:nvPicPr>
          <p:cNvPr id="14" name="Picture 13">
            <a:extLst>
              <a:ext uri="{FF2B5EF4-FFF2-40B4-BE49-F238E27FC236}">
                <a16:creationId xmlns:a16="http://schemas.microsoft.com/office/drawing/2014/main" id="{6322E985-058A-47A0-9CE7-9FD42BDFB5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899" r="20742" b="54595"/>
          <a:stretch/>
        </p:blipFill>
        <p:spPr>
          <a:xfrm>
            <a:off x="3033299" y="3264467"/>
            <a:ext cx="1206671" cy="817081"/>
          </a:xfrm>
          <a:prstGeom prst="rect">
            <a:avLst/>
          </a:prstGeom>
        </p:spPr>
      </p:pic>
      <p:pic>
        <p:nvPicPr>
          <p:cNvPr id="15" name="Picture 14">
            <a:extLst>
              <a:ext uri="{FF2B5EF4-FFF2-40B4-BE49-F238E27FC236}">
                <a16:creationId xmlns:a16="http://schemas.microsoft.com/office/drawing/2014/main" id="{FF97757C-281D-452B-962C-EAD98C44D7C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5" t="51703" r="74239" b="4586"/>
          <a:stretch/>
        </p:blipFill>
        <p:spPr>
          <a:xfrm>
            <a:off x="333955" y="4194888"/>
            <a:ext cx="1206670" cy="786603"/>
          </a:xfrm>
          <a:prstGeom prst="rect">
            <a:avLst/>
          </a:prstGeom>
        </p:spPr>
      </p:pic>
      <p:pic>
        <p:nvPicPr>
          <p:cNvPr id="16" name="Picture 15">
            <a:extLst>
              <a:ext uri="{FF2B5EF4-FFF2-40B4-BE49-F238E27FC236}">
                <a16:creationId xmlns:a16="http://schemas.microsoft.com/office/drawing/2014/main" id="{BD3BD3C4-64AF-4C9E-8948-9B40D522E1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8595" t="51703" r="47489" b="4585"/>
          <a:stretch/>
        </p:blipFill>
        <p:spPr>
          <a:xfrm>
            <a:off x="1683626" y="4194888"/>
            <a:ext cx="1206671" cy="786602"/>
          </a:xfrm>
          <a:prstGeom prst="rect">
            <a:avLst/>
          </a:prstGeom>
        </p:spPr>
      </p:pic>
      <p:pic>
        <p:nvPicPr>
          <p:cNvPr id="18" name="Picture 17">
            <a:extLst>
              <a:ext uri="{FF2B5EF4-FFF2-40B4-BE49-F238E27FC236}">
                <a16:creationId xmlns:a16="http://schemas.microsoft.com/office/drawing/2014/main" id="{C74E06E1-BC05-4AE5-999C-BE695B9B93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345" t="51703" r="20739" b="4586"/>
          <a:stretch/>
        </p:blipFill>
        <p:spPr>
          <a:xfrm>
            <a:off x="3033299" y="4194888"/>
            <a:ext cx="1206671" cy="786602"/>
          </a:xfrm>
          <a:prstGeom prst="rect">
            <a:avLst/>
          </a:prstGeom>
        </p:spPr>
      </p:pic>
      <p:pic>
        <p:nvPicPr>
          <p:cNvPr id="8" name="Picture 7">
            <a:extLst>
              <a:ext uri="{FF2B5EF4-FFF2-40B4-BE49-F238E27FC236}">
                <a16:creationId xmlns:a16="http://schemas.microsoft.com/office/drawing/2014/main" id="{CA3B0D80-1D50-410C-B76B-FE6C609E489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5" r="74239" b="54595"/>
          <a:stretch/>
        </p:blipFill>
        <p:spPr>
          <a:xfrm>
            <a:off x="333955" y="3264468"/>
            <a:ext cx="1206670" cy="817080"/>
          </a:xfrm>
          <a:prstGeom prst="rect">
            <a:avLst/>
          </a:prstGeom>
        </p:spPr>
      </p:pic>
      <p:sp>
        <p:nvSpPr>
          <p:cNvPr id="3" name="Title 2">
            <a:extLst>
              <a:ext uri="{FF2B5EF4-FFF2-40B4-BE49-F238E27FC236}">
                <a16:creationId xmlns:a16="http://schemas.microsoft.com/office/drawing/2014/main" id="{5E041B28-6383-49B6-B1B1-C16F9D631CC9}"/>
              </a:ext>
            </a:extLst>
          </p:cNvPr>
          <p:cNvSpPr>
            <a:spLocks noGrp="1"/>
          </p:cNvSpPr>
          <p:nvPr>
            <p:ph type="title" hasCustomPrompt="1"/>
          </p:nvPr>
        </p:nvSpPr>
        <p:spPr>
          <a:xfrm>
            <a:off x="369570" y="1681637"/>
            <a:ext cx="8241031" cy="1325033"/>
          </a:xfrm>
          <a:prstGeom prst="rect">
            <a:avLst/>
          </a:prstGeom>
        </p:spPr>
        <p:txBody>
          <a:bodyPr/>
          <a:lstStyle>
            <a:lvl1pPr algn="l">
              <a:defRPr sz="3000" b="1"/>
            </a:lvl1pPr>
          </a:lstStyle>
          <a:p>
            <a:r>
              <a:rPr lang="en-US" dirty="0"/>
              <a:t>Click to edit Master title style</a:t>
            </a:r>
            <a:br>
              <a:rPr lang="en-US" dirty="0"/>
            </a:br>
            <a:endParaRPr lang="en-SG" dirty="0"/>
          </a:p>
        </p:txBody>
      </p:sp>
      <p:sp>
        <p:nvSpPr>
          <p:cNvPr id="23" name="TextBox 22">
            <a:extLst>
              <a:ext uri="{FF2B5EF4-FFF2-40B4-BE49-F238E27FC236}">
                <a16:creationId xmlns:a16="http://schemas.microsoft.com/office/drawing/2014/main" id="{C42B58AE-DECE-42F2-8BE3-5E034F17D9D8}"/>
              </a:ext>
            </a:extLst>
          </p:cNvPr>
          <p:cNvSpPr txBox="1"/>
          <p:nvPr userDrawn="1"/>
        </p:nvSpPr>
        <p:spPr>
          <a:xfrm>
            <a:off x="2734141" y="488013"/>
            <a:ext cx="1837859" cy="738664"/>
          </a:xfrm>
          <a:prstGeom prst="rect">
            <a:avLst/>
          </a:prstGeom>
          <a:solidFill>
            <a:schemeClr val="accent6">
              <a:lumMod val="20000"/>
              <a:lumOff val="80000"/>
            </a:schemeClr>
          </a:solidFill>
          <a:ln w="9525" cmpd="sng">
            <a:solidFill>
              <a:schemeClr val="bg2">
                <a:lumMod val="50000"/>
              </a:schemeClr>
            </a:solidFill>
            <a:prstDash val="lgDashDot"/>
          </a:ln>
        </p:spPr>
        <p:txBody>
          <a:bodyPr wrap="square" rtlCol="0">
            <a:spAutoFit/>
          </a:bodyPr>
          <a:lstStyle/>
          <a:p>
            <a:br>
              <a:rPr lang="en-SG" sz="1400" dirty="0">
                <a:solidFill>
                  <a:schemeClr val="tx2">
                    <a:lumMod val="50000"/>
                  </a:schemeClr>
                </a:solidFill>
              </a:rPr>
            </a:br>
            <a:r>
              <a:rPr lang="en-SG" sz="1400" dirty="0">
                <a:solidFill>
                  <a:schemeClr val="tx2">
                    <a:lumMod val="50000"/>
                  </a:schemeClr>
                </a:solidFill>
              </a:rPr>
              <a:t>Insert company logo</a:t>
            </a:r>
            <a:br>
              <a:rPr lang="en-SG" sz="1400" dirty="0">
                <a:solidFill>
                  <a:schemeClr val="tx2">
                    <a:lumMod val="50000"/>
                  </a:schemeClr>
                </a:solidFill>
              </a:rPr>
            </a:br>
            <a:endParaRPr lang="en-SG" sz="1400" dirty="0">
              <a:solidFill>
                <a:schemeClr val="tx2">
                  <a:lumMod val="50000"/>
                </a:schemeClr>
              </a:solidFill>
            </a:endParaRPr>
          </a:p>
        </p:txBody>
      </p:sp>
      <p:sp>
        <p:nvSpPr>
          <p:cNvPr id="24" name="TextBox 23">
            <a:extLst>
              <a:ext uri="{FF2B5EF4-FFF2-40B4-BE49-F238E27FC236}">
                <a16:creationId xmlns:a16="http://schemas.microsoft.com/office/drawing/2014/main" id="{B58978DC-CAA5-4294-80DE-022E0CC82543}"/>
              </a:ext>
            </a:extLst>
          </p:cNvPr>
          <p:cNvSpPr txBox="1"/>
          <p:nvPr userDrawn="1"/>
        </p:nvSpPr>
        <p:spPr>
          <a:xfrm>
            <a:off x="249517" y="4948656"/>
            <a:ext cx="2684930" cy="215444"/>
          </a:xfrm>
          <a:prstGeom prst="rect">
            <a:avLst/>
          </a:prstGeom>
          <a:noFill/>
        </p:spPr>
        <p:txBody>
          <a:bodyPr wrap="square" rtlCol="0">
            <a:spAutoFit/>
          </a:bodyPr>
          <a:lstStyle/>
          <a:p>
            <a:r>
              <a:rPr lang="en-US" sz="800" dirty="0">
                <a:solidFill>
                  <a:schemeClr val="tx2">
                    <a:lumMod val="50000"/>
                  </a:schemeClr>
                </a:solidFill>
              </a:rPr>
              <a:t>Photo credit: Thong </a:t>
            </a:r>
            <a:r>
              <a:rPr lang="en-US" sz="800" dirty="0" err="1">
                <a:solidFill>
                  <a:schemeClr val="tx2">
                    <a:lumMod val="50000"/>
                  </a:schemeClr>
                </a:solidFill>
              </a:rPr>
              <a:t>Siek</a:t>
            </a:r>
            <a:r>
              <a:rPr lang="en-US" sz="800" dirty="0">
                <a:solidFill>
                  <a:schemeClr val="tx2">
                    <a:lumMod val="50000"/>
                  </a:schemeClr>
                </a:solidFill>
              </a:rPr>
              <a:t> Food Industry</a:t>
            </a:r>
          </a:p>
        </p:txBody>
      </p:sp>
    </p:spTree>
    <p:extLst>
      <p:ext uri="{BB962C8B-B14F-4D97-AF65-F5344CB8AC3E}">
        <p14:creationId xmlns:p14="http://schemas.microsoft.com/office/powerpoint/2010/main" val="3228575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A21EDE-C93C-44BB-AE41-16EEE316CE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8" name="Picture 7">
            <a:extLst>
              <a:ext uri="{FF2B5EF4-FFF2-40B4-BE49-F238E27FC236}">
                <a16:creationId xmlns:a16="http://schemas.microsoft.com/office/drawing/2014/main" id="{425FBE3B-AB14-41AA-A431-4326727C76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5" name="TextBox 4">
            <a:extLst>
              <a:ext uri="{FF2B5EF4-FFF2-40B4-BE49-F238E27FC236}">
                <a16:creationId xmlns:a16="http://schemas.microsoft.com/office/drawing/2014/main" id="{9F84B254-6ABE-410E-B61A-BD0E73BAD8F2}"/>
              </a:ext>
            </a:extLst>
          </p:cNvPr>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6" name="Title 1">
            <a:extLst>
              <a:ext uri="{FF2B5EF4-FFF2-40B4-BE49-F238E27FC236}">
                <a16:creationId xmlns:a16="http://schemas.microsoft.com/office/drawing/2014/main" id="{C424F3B2-C31F-4E5F-BBCE-0B1DED00E7B8}"/>
              </a:ext>
            </a:extLst>
          </p:cNvPr>
          <p:cNvSpPr>
            <a:spLocks noGrp="1"/>
          </p:cNvSpPr>
          <p:nvPr>
            <p:ph type="title"/>
          </p:nvPr>
        </p:nvSpPr>
        <p:spPr>
          <a:xfrm>
            <a:off x="358775" y="352326"/>
            <a:ext cx="8423275" cy="984716"/>
          </a:xfrm>
          <a:prstGeom prst="rect">
            <a:avLst/>
          </a:prstGeom>
        </p:spPr>
        <p:txBody>
          <a:bodyPr/>
          <a:lstStyle>
            <a:lvl1pPr algn="l">
              <a:defRPr sz="2800" b="1"/>
            </a:lvl1pPr>
          </a:lstStyle>
          <a:p>
            <a:r>
              <a:rPr lang="en-US" dirty="0"/>
              <a:t>Click to edit Master title style</a:t>
            </a:r>
            <a:endParaRPr lang="en-SG" dirty="0"/>
          </a:p>
        </p:txBody>
      </p:sp>
      <p:sp>
        <p:nvSpPr>
          <p:cNvPr id="7" name="Text Placeholder 3">
            <a:extLst>
              <a:ext uri="{FF2B5EF4-FFF2-40B4-BE49-F238E27FC236}">
                <a16:creationId xmlns:a16="http://schemas.microsoft.com/office/drawing/2014/main" id="{A001B2CA-C42C-4147-B293-7F6A7E79C2DC}"/>
              </a:ext>
            </a:extLst>
          </p:cNvPr>
          <p:cNvSpPr>
            <a:spLocks noGrp="1"/>
          </p:cNvSpPr>
          <p:nvPr>
            <p:ph type="body" sz="quarter" idx="10"/>
          </p:nvPr>
        </p:nvSpPr>
        <p:spPr>
          <a:xfrm>
            <a:off x="358775" y="1713184"/>
            <a:ext cx="8423275" cy="4516166"/>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3" name="Slide Number Placeholder 2">
            <a:extLst>
              <a:ext uri="{FF2B5EF4-FFF2-40B4-BE49-F238E27FC236}">
                <a16:creationId xmlns:a16="http://schemas.microsoft.com/office/drawing/2014/main" id="{B41C2B00-1812-43D2-9E03-76A4CB877A2C}"/>
              </a:ext>
            </a:extLst>
          </p:cNvPr>
          <p:cNvSpPr>
            <a:spLocks noGrp="1"/>
          </p:cNvSpPr>
          <p:nvPr>
            <p:ph type="sldNum" sz="quarter" idx="11"/>
          </p:nvPr>
        </p:nvSpPr>
        <p:spPr/>
        <p:txBody>
          <a:bodyPr/>
          <a:lstStyle/>
          <a:p>
            <a:fld id="{8584D53F-AF5E-4723-96CB-40045B6453DE}" type="slidenum">
              <a:rPr lang="en-SG" smtClean="0"/>
              <a:t>‹#›</a:t>
            </a:fld>
            <a:endParaRPr lang="en-SG"/>
          </a:p>
        </p:txBody>
      </p:sp>
      <p:sp>
        <p:nvSpPr>
          <p:cNvPr id="9" name="TextBox 8">
            <a:extLst>
              <a:ext uri="{FF2B5EF4-FFF2-40B4-BE49-F238E27FC236}">
                <a16:creationId xmlns:a16="http://schemas.microsoft.com/office/drawing/2014/main" id="{57931F74-06C3-4477-AB04-B1493D599F68}"/>
              </a:ext>
            </a:extLst>
          </p:cNvPr>
          <p:cNvSpPr txBox="1"/>
          <p:nvPr userDrawn="1"/>
        </p:nvSpPr>
        <p:spPr>
          <a:xfrm>
            <a:off x="1579110" y="6165978"/>
            <a:ext cx="1064502" cy="430887"/>
          </a:xfrm>
          <a:prstGeom prst="rect">
            <a:avLst/>
          </a:prstGeom>
          <a:solidFill>
            <a:schemeClr val="accent6">
              <a:lumMod val="20000"/>
              <a:lumOff val="80000"/>
            </a:schemeClr>
          </a:solidFill>
          <a:ln w="9525" cmpd="sng">
            <a:solidFill>
              <a:schemeClr val="bg2">
                <a:lumMod val="50000"/>
              </a:schemeClr>
            </a:solidFill>
            <a:prstDash val="lgDashDot"/>
          </a:ln>
        </p:spPr>
        <p:txBody>
          <a:bodyPr wrap="square" rtlCol="0">
            <a:spAutoFit/>
          </a:bodyPr>
          <a:lstStyle/>
          <a:p>
            <a:r>
              <a:rPr lang="en-SG" sz="1100" dirty="0">
                <a:solidFill>
                  <a:schemeClr val="tx2">
                    <a:lumMod val="50000"/>
                  </a:schemeClr>
                </a:solidFill>
              </a:rPr>
              <a:t>Insert company logo</a:t>
            </a:r>
          </a:p>
        </p:txBody>
      </p:sp>
    </p:spTree>
    <p:extLst>
      <p:ext uri="{BB962C8B-B14F-4D97-AF65-F5344CB8AC3E}">
        <p14:creationId xmlns:p14="http://schemas.microsoft.com/office/powerpoint/2010/main" val="112239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2DEE1B-642E-4734-903C-1A6FF863EA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7" name="Picture 6">
            <a:extLst>
              <a:ext uri="{FF2B5EF4-FFF2-40B4-BE49-F238E27FC236}">
                <a16:creationId xmlns:a16="http://schemas.microsoft.com/office/drawing/2014/main" id="{EAF66CFE-F576-4F45-93DA-94DA4248F3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2" name="Title 1">
            <a:extLst>
              <a:ext uri="{FF2B5EF4-FFF2-40B4-BE49-F238E27FC236}">
                <a16:creationId xmlns:a16="http://schemas.microsoft.com/office/drawing/2014/main" id="{69A25882-5FB6-4FCA-A0B8-21235FE97778}"/>
              </a:ext>
            </a:extLst>
          </p:cNvPr>
          <p:cNvSpPr>
            <a:spLocks noGrp="1"/>
          </p:cNvSpPr>
          <p:nvPr>
            <p:ph type="title"/>
          </p:nvPr>
        </p:nvSpPr>
        <p:spPr>
          <a:xfrm>
            <a:off x="361950" y="352326"/>
            <a:ext cx="8424863" cy="981676"/>
          </a:xfrm>
          <a:prstGeom prst="rect">
            <a:avLst/>
          </a:prstGeom>
        </p:spPr>
        <p:txBody>
          <a:bodyPr/>
          <a:lstStyle>
            <a:lvl1pPr algn="l">
              <a:defRPr sz="2800" b="1"/>
            </a:lvl1pPr>
          </a:lstStyle>
          <a:p>
            <a:r>
              <a:rPr lang="en-US" dirty="0"/>
              <a:t>Click to edit Master title style</a:t>
            </a:r>
            <a:endParaRPr lang="en-SG" dirty="0"/>
          </a:p>
        </p:txBody>
      </p:sp>
      <p:sp>
        <p:nvSpPr>
          <p:cNvPr id="4" name="Text Placeholder 3">
            <a:extLst>
              <a:ext uri="{FF2B5EF4-FFF2-40B4-BE49-F238E27FC236}">
                <a16:creationId xmlns:a16="http://schemas.microsoft.com/office/drawing/2014/main" id="{02E29600-986B-46D1-9BFD-22C833D3481E}"/>
              </a:ext>
            </a:extLst>
          </p:cNvPr>
          <p:cNvSpPr>
            <a:spLocks noGrp="1"/>
          </p:cNvSpPr>
          <p:nvPr>
            <p:ph type="body" sz="quarter" idx="10"/>
          </p:nvPr>
        </p:nvSpPr>
        <p:spPr>
          <a:xfrm>
            <a:off x="361950" y="1703332"/>
            <a:ext cx="5668147" cy="4727950"/>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Picture Placeholder 7">
            <a:extLst>
              <a:ext uri="{FF2B5EF4-FFF2-40B4-BE49-F238E27FC236}">
                <a16:creationId xmlns:a16="http://schemas.microsoft.com/office/drawing/2014/main" id="{1EA6C9D8-87EC-4A43-AFBC-9E9D1C44BFDD}"/>
              </a:ext>
            </a:extLst>
          </p:cNvPr>
          <p:cNvSpPr>
            <a:spLocks noGrp="1"/>
          </p:cNvSpPr>
          <p:nvPr>
            <p:ph type="pic" sz="quarter" idx="11"/>
          </p:nvPr>
        </p:nvSpPr>
        <p:spPr>
          <a:xfrm>
            <a:off x="6164264" y="1703332"/>
            <a:ext cx="2622550" cy="4727950"/>
          </a:xfrm>
          <a:prstGeom prst="rect">
            <a:avLst/>
          </a:prstGeom>
        </p:spPr>
        <p:txBody>
          <a:bodyPr/>
          <a:lstStyle>
            <a:lvl1pPr>
              <a:defRPr sz="2400"/>
            </a:lvl1pPr>
          </a:lstStyle>
          <a:p>
            <a:endParaRPr lang="en-SG"/>
          </a:p>
        </p:txBody>
      </p:sp>
      <p:sp>
        <p:nvSpPr>
          <p:cNvPr id="6" name="Slide Number Placeholder 2">
            <a:extLst>
              <a:ext uri="{FF2B5EF4-FFF2-40B4-BE49-F238E27FC236}">
                <a16:creationId xmlns:a16="http://schemas.microsoft.com/office/drawing/2014/main" id="{E8E4BE93-172A-47A2-AC8B-63AE67A45FCA}"/>
              </a:ext>
            </a:extLst>
          </p:cNvPr>
          <p:cNvSpPr>
            <a:spLocks noGrp="1"/>
          </p:cNvSpPr>
          <p:nvPr>
            <p:ph type="sldNum" sz="quarter" idx="12"/>
          </p:nvPr>
        </p:nvSpPr>
        <p:spPr>
          <a:xfrm>
            <a:off x="7025763" y="6489291"/>
            <a:ext cx="2057400" cy="262740"/>
          </a:xfrm>
        </p:spPr>
        <p:txBody>
          <a:bodyPr/>
          <a:lstStyle/>
          <a:p>
            <a:fld id="{8584D53F-AF5E-4723-96CB-40045B6453DE}" type="slidenum">
              <a:rPr lang="en-SG" smtClean="0"/>
              <a:t>‹#›</a:t>
            </a:fld>
            <a:endParaRPr lang="en-SG"/>
          </a:p>
        </p:txBody>
      </p:sp>
      <p:pic>
        <p:nvPicPr>
          <p:cNvPr id="3" name="Picture 2">
            <a:extLst>
              <a:ext uri="{FF2B5EF4-FFF2-40B4-BE49-F238E27FC236}">
                <a16:creationId xmlns:a16="http://schemas.microsoft.com/office/drawing/2014/main" id="{0579B699-B937-48BC-91C5-AC69A60B5D69}"/>
              </a:ext>
            </a:extLst>
          </p:cNvPr>
          <p:cNvPicPr>
            <a:picLocks noChangeAspect="1"/>
          </p:cNvPicPr>
          <p:nvPr userDrawn="1"/>
        </p:nvPicPr>
        <p:blipFill>
          <a:blip r:embed="rId4"/>
          <a:stretch>
            <a:fillRect/>
          </a:stretch>
        </p:blipFill>
        <p:spPr>
          <a:xfrm>
            <a:off x="1567225" y="6193515"/>
            <a:ext cx="1079086" cy="475529"/>
          </a:xfrm>
          <a:prstGeom prst="rect">
            <a:avLst/>
          </a:prstGeom>
        </p:spPr>
      </p:pic>
    </p:spTree>
    <p:extLst>
      <p:ext uri="{BB962C8B-B14F-4D97-AF65-F5344CB8AC3E}">
        <p14:creationId xmlns:p14="http://schemas.microsoft.com/office/powerpoint/2010/main" val="88620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1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2DEE1B-642E-4734-903C-1A6FF863EA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7" name="Picture 6">
            <a:extLst>
              <a:ext uri="{FF2B5EF4-FFF2-40B4-BE49-F238E27FC236}">
                <a16:creationId xmlns:a16="http://schemas.microsoft.com/office/drawing/2014/main" id="{EAF66CFE-F576-4F45-93DA-94DA4248F3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2" name="Title 1">
            <a:extLst>
              <a:ext uri="{FF2B5EF4-FFF2-40B4-BE49-F238E27FC236}">
                <a16:creationId xmlns:a16="http://schemas.microsoft.com/office/drawing/2014/main" id="{69A25882-5FB6-4FCA-A0B8-21235FE97778}"/>
              </a:ext>
            </a:extLst>
          </p:cNvPr>
          <p:cNvSpPr>
            <a:spLocks noGrp="1"/>
          </p:cNvSpPr>
          <p:nvPr>
            <p:ph type="title"/>
          </p:nvPr>
        </p:nvSpPr>
        <p:spPr>
          <a:xfrm>
            <a:off x="361950" y="352326"/>
            <a:ext cx="8424863" cy="981676"/>
          </a:xfrm>
          <a:prstGeom prst="rect">
            <a:avLst/>
          </a:prstGeom>
        </p:spPr>
        <p:txBody>
          <a:bodyPr/>
          <a:lstStyle>
            <a:lvl1pPr algn="l">
              <a:defRPr sz="2800" b="1"/>
            </a:lvl1pPr>
          </a:lstStyle>
          <a:p>
            <a:r>
              <a:rPr lang="en-US" dirty="0"/>
              <a:t>Click to edit Master title style</a:t>
            </a:r>
            <a:endParaRPr lang="en-SG" dirty="0"/>
          </a:p>
        </p:txBody>
      </p:sp>
      <p:sp>
        <p:nvSpPr>
          <p:cNvPr id="4" name="Text Placeholder 3">
            <a:extLst>
              <a:ext uri="{FF2B5EF4-FFF2-40B4-BE49-F238E27FC236}">
                <a16:creationId xmlns:a16="http://schemas.microsoft.com/office/drawing/2014/main" id="{02E29600-986B-46D1-9BFD-22C833D3481E}"/>
              </a:ext>
            </a:extLst>
          </p:cNvPr>
          <p:cNvSpPr>
            <a:spLocks noGrp="1"/>
          </p:cNvSpPr>
          <p:nvPr>
            <p:ph type="body" sz="quarter" idx="10"/>
          </p:nvPr>
        </p:nvSpPr>
        <p:spPr>
          <a:xfrm>
            <a:off x="361950" y="1703332"/>
            <a:ext cx="5676385" cy="4727950"/>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Picture Placeholder 7">
            <a:extLst>
              <a:ext uri="{FF2B5EF4-FFF2-40B4-BE49-F238E27FC236}">
                <a16:creationId xmlns:a16="http://schemas.microsoft.com/office/drawing/2014/main" id="{1EA6C9D8-87EC-4A43-AFBC-9E9D1C44BFDD}"/>
              </a:ext>
            </a:extLst>
          </p:cNvPr>
          <p:cNvSpPr>
            <a:spLocks noGrp="1"/>
          </p:cNvSpPr>
          <p:nvPr>
            <p:ph type="pic" sz="quarter" idx="11"/>
          </p:nvPr>
        </p:nvSpPr>
        <p:spPr>
          <a:xfrm>
            <a:off x="6164264" y="1703332"/>
            <a:ext cx="2622550" cy="2300257"/>
          </a:xfrm>
          <a:prstGeom prst="rect">
            <a:avLst/>
          </a:prstGeom>
        </p:spPr>
        <p:txBody>
          <a:bodyPr/>
          <a:lstStyle>
            <a:lvl1pPr>
              <a:defRPr sz="2400"/>
            </a:lvl1pPr>
          </a:lstStyle>
          <a:p>
            <a:endParaRPr lang="en-SG"/>
          </a:p>
        </p:txBody>
      </p:sp>
      <p:sp>
        <p:nvSpPr>
          <p:cNvPr id="6" name="Slide Number Placeholder 2">
            <a:extLst>
              <a:ext uri="{FF2B5EF4-FFF2-40B4-BE49-F238E27FC236}">
                <a16:creationId xmlns:a16="http://schemas.microsoft.com/office/drawing/2014/main" id="{E8E4BE93-172A-47A2-AC8B-63AE67A45FCA}"/>
              </a:ext>
            </a:extLst>
          </p:cNvPr>
          <p:cNvSpPr>
            <a:spLocks noGrp="1"/>
          </p:cNvSpPr>
          <p:nvPr>
            <p:ph type="sldNum" sz="quarter" idx="12"/>
          </p:nvPr>
        </p:nvSpPr>
        <p:spPr>
          <a:xfrm>
            <a:off x="7025763" y="6489291"/>
            <a:ext cx="2057400" cy="262740"/>
          </a:xfrm>
        </p:spPr>
        <p:txBody>
          <a:bodyPr/>
          <a:lstStyle/>
          <a:p>
            <a:fld id="{8584D53F-AF5E-4723-96CB-40045B6453DE}" type="slidenum">
              <a:rPr lang="en-SG" smtClean="0"/>
              <a:t>‹#›</a:t>
            </a:fld>
            <a:endParaRPr lang="en-SG"/>
          </a:p>
        </p:txBody>
      </p:sp>
      <p:sp>
        <p:nvSpPr>
          <p:cNvPr id="10" name="Picture Placeholder 7">
            <a:extLst>
              <a:ext uri="{FF2B5EF4-FFF2-40B4-BE49-F238E27FC236}">
                <a16:creationId xmlns:a16="http://schemas.microsoft.com/office/drawing/2014/main" id="{925EA320-4935-4C8D-8B8F-9B76256FD491}"/>
              </a:ext>
            </a:extLst>
          </p:cNvPr>
          <p:cNvSpPr>
            <a:spLocks noGrp="1"/>
          </p:cNvSpPr>
          <p:nvPr>
            <p:ph type="pic" sz="quarter" idx="13"/>
          </p:nvPr>
        </p:nvSpPr>
        <p:spPr>
          <a:xfrm>
            <a:off x="6159500" y="4131023"/>
            <a:ext cx="2622550" cy="2300257"/>
          </a:xfrm>
          <a:prstGeom prst="rect">
            <a:avLst/>
          </a:prstGeom>
        </p:spPr>
        <p:txBody>
          <a:bodyPr/>
          <a:lstStyle>
            <a:lvl1pPr>
              <a:defRPr sz="2400"/>
            </a:lvl1pPr>
          </a:lstStyle>
          <a:p>
            <a:endParaRPr lang="en-SG"/>
          </a:p>
        </p:txBody>
      </p:sp>
      <p:pic>
        <p:nvPicPr>
          <p:cNvPr id="3" name="Picture 2">
            <a:extLst>
              <a:ext uri="{FF2B5EF4-FFF2-40B4-BE49-F238E27FC236}">
                <a16:creationId xmlns:a16="http://schemas.microsoft.com/office/drawing/2014/main" id="{383FBACD-5202-4773-9374-D964BDED06BD}"/>
              </a:ext>
            </a:extLst>
          </p:cNvPr>
          <p:cNvPicPr>
            <a:picLocks noChangeAspect="1"/>
          </p:cNvPicPr>
          <p:nvPr userDrawn="1"/>
        </p:nvPicPr>
        <p:blipFill>
          <a:blip r:embed="rId4"/>
          <a:stretch>
            <a:fillRect/>
          </a:stretch>
        </p:blipFill>
        <p:spPr>
          <a:xfrm>
            <a:off x="1554223" y="6251526"/>
            <a:ext cx="1079086" cy="475529"/>
          </a:xfrm>
          <a:prstGeom prst="rect">
            <a:avLst/>
          </a:prstGeom>
        </p:spPr>
      </p:pic>
    </p:spTree>
    <p:extLst>
      <p:ext uri="{BB962C8B-B14F-4D97-AF65-F5344CB8AC3E}">
        <p14:creationId xmlns:p14="http://schemas.microsoft.com/office/powerpoint/2010/main" val="420417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1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2DEE1B-642E-4734-903C-1A6FF863EA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7" name="Picture 6">
            <a:extLst>
              <a:ext uri="{FF2B5EF4-FFF2-40B4-BE49-F238E27FC236}">
                <a16:creationId xmlns:a16="http://schemas.microsoft.com/office/drawing/2014/main" id="{EAF66CFE-F576-4F45-93DA-94DA4248F3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2" name="Title 1">
            <a:extLst>
              <a:ext uri="{FF2B5EF4-FFF2-40B4-BE49-F238E27FC236}">
                <a16:creationId xmlns:a16="http://schemas.microsoft.com/office/drawing/2014/main" id="{69A25882-5FB6-4FCA-A0B8-21235FE97778}"/>
              </a:ext>
            </a:extLst>
          </p:cNvPr>
          <p:cNvSpPr>
            <a:spLocks noGrp="1"/>
          </p:cNvSpPr>
          <p:nvPr>
            <p:ph type="title"/>
          </p:nvPr>
        </p:nvSpPr>
        <p:spPr>
          <a:xfrm>
            <a:off x="361950" y="352326"/>
            <a:ext cx="8424863" cy="981676"/>
          </a:xfrm>
          <a:prstGeom prst="rect">
            <a:avLst/>
          </a:prstGeom>
        </p:spPr>
        <p:txBody>
          <a:bodyPr/>
          <a:lstStyle>
            <a:lvl1pPr algn="l">
              <a:defRPr sz="2800" b="1"/>
            </a:lvl1pPr>
          </a:lstStyle>
          <a:p>
            <a:r>
              <a:rPr lang="en-US" dirty="0"/>
              <a:t>Click to edit Master title style</a:t>
            </a:r>
            <a:endParaRPr lang="en-SG" dirty="0"/>
          </a:p>
        </p:txBody>
      </p:sp>
      <p:sp>
        <p:nvSpPr>
          <p:cNvPr id="4" name="Text Placeholder 3">
            <a:extLst>
              <a:ext uri="{FF2B5EF4-FFF2-40B4-BE49-F238E27FC236}">
                <a16:creationId xmlns:a16="http://schemas.microsoft.com/office/drawing/2014/main" id="{02E29600-986B-46D1-9BFD-22C833D3481E}"/>
              </a:ext>
            </a:extLst>
          </p:cNvPr>
          <p:cNvSpPr>
            <a:spLocks noGrp="1"/>
          </p:cNvSpPr>
          <p:nvPr>
            <p:ph type="body" sz="quarter" idx="10"/>
          </p:nvPr>
        </p:nvSpPr>
        <p:spPr>
          <a:xfrm>
            <a:off x="361950" y="1703332"/>
            <a:ext cx="4588991" cy="4727950"/>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Picture Placeholder 7">
            <a:extLst>
              <a:ext uri="{FF2B5EF4-FFF2-40B4-BE49-F238E27FC236}">
                <a16:creationId xmlns:a16="http://schemas.microsoft.com/office/drawing/2014/main" id="{1EA6C9D8-87EC-4A43-AFBC-9E9D1C44BFDD}"/>
              </a:ext>
            </a:extLst>
          </p:cNvPr>
          <p:cNvSpPr>
            <a:spLocks noGrp="1"/>
          </p:cNvSpPr>
          <p:nvPr>
            <p:ph type="pic" sz="quarter" idx="11"/>
          </p:nvPr>
        </p:nvSpPr>
        <p:spPr>
          <a:xfrm>
            <a:off x="7017158" y="1703332"/>
            <a:ext cx="1769655" cy="2300257"/>
          </a:xfrm>
          <a:prstGeom prst="rect">
            <a:avLst/>
          </a:prstGeom>
        </p:spPr>
        <p:txBody>
          <a:bodyPr/>
          <a:lstStyle>
            <a:lvl1pPr>
              <a:defRPr sz="2400"/>
            </a:lvl1pPr>
          </a:lstStyle>
          <a:p>
            <a:endParaRPr lang="en-SG"/>
          </a:p>
        </p:txBody>
      </p:sp>
      <p:sp>
        <p:nvSpPr>
          <p:cNvPr id="6" name="Slide Number Placeholder 2">
            <a:extLst>
              <a:ext uri="{FF2B5EF4-FFF2-40B4-BE49-F238E27FC236}">
                <a16:creationId xmlns:a16="http://schemas.microsoft.com/office/drawing/2014/main" id="{E8E4BE93-172A-47A2-AC8B-63AE67A45FCA}"/>
              </a:ext>
            </a:extLst>
          </p:cNvPr>
          <p:cNvSpPr>
            <a:spLocks noGrp="1"/>
          </p:cNvSpPr>
          <p:nvPr>
            <p:ph type="sldNum" sz="quarter" idx="12"/>
          </p:nvPr>
        </p:nvSpPr>
        <p:spPr>
          <a:xfrm>
            <a:off x="7025763" y="6489291"/>
            <a:ext cx="2057400" cy="262740"/>
          </a:xfrm>
        </p:spPr>
        <p:txBody>
          <a:bodyPr/>
          <a:lstStyle/>
          <a:p>
            <a:fld id="{8584D53F-AF5E-4723-96CB-40045B6453DE}" type="slidenum">
              <a:rPr lang="en-SG" smtClean="0"/>
              <a:t>‹#›</a:t>
            </a:fld>
            <a:endParaRPr lang="en-SG"/>
          </a:p>
        </p:txBody>
      </p:sp>
      <p:sp>
        <p:nvSpPr>
          <p:cNvPr id="12" name="Picture Placeholder 7">
            <a:extLst>
              <a:ext uri="{FF2B5EF4-FFF2-40B4-BE49-F238E27FC236}">
                <a16:creationId xmlns:a16="http://schemas.microsoft.com/office/drawing/2014/main" id="{8A66D703-A024-4D27-B963-3ED848E9DA2D}"/>
              </a:ext>
            </a:extLst>
          </p:cNvPr>
          <p:cNvSpPr>
            <a:spLocks noGrp="1"/>
          </p:cNvSpPr>
          <p:nvPr>
            <p:ph type="pic" sz="quarter" idx="14"/>
          </p:nvPr>
        </p:nvSpPr>
        <p:spPr>
          <a:xfrm>
            <a:off x="5099222" y="1703332"/>
            <a:ext cx="1769655" cy="2300257"/>
          </a:xfrm>
          <a:prstGeom prst="rect">
            <a:avLst/>
          </a:prstGeom>
        </p:spPr>
        <p:txBody>
          <a:bodyPr/>
          <a:lstStyle>
            <a:lvl1pPr>
              <a:defRPr sz="2400"/>
            </a:lvl1pPr>
          </a:lstStyle>
          <a:p>
            <a:endParaRPr lang="en-SG"/>
          </a:p>
        </p:txBody>
      </p:sp>
      <p:sp>
        <p:nvSpPr>
          <p:cNvPr id="15" name="Picture Placeholder 7">
            <a:extLst>
              <a:ext uri="{FF2B5EF4-FFF2-40B4-BE49-F238E27FC236}">
                <a16:creationId xmlns:a16="http://schemas.microsoft.com/office/drawing/2014/main" id="{514DC0EA-5CC1-4B39-B2D1-7E0905FC82DC}"/>
              </a:ext>
            </a:extLst>
          </p:cNvPr>
          <p:cNvSpPr>
            <a:spLocks noGrp="1"/>
          </p:cNvSpPr>
          <p:nvPr>
            <p:ph type="pic" sz="quarter" idx="15"/>
          </p:nvPr>
        </p:nvSpPr>
        <p:spPr>
          <a:xfrm>
            <a:off x="7021277" y="4131023"/>
            <a:ext cx="1769655" cy="2300257"/>
          </a:xfrm>
          <a:prstGeom prst="rect">
            <a:avLst/>
          </a:prstGeom>
        </p:spPr>
        <p:txBody>
          <a:bodyPr/>
          <a:lstStyle>
            <a:lvl1pPr>
              <a:defRPr sz="2400"/>
            </a:lvl1pPr>
          </a:lstStyle>
          <a:p>
            <a:endParaRPr lang="en-SG"/>
          </a:p>
        </p:txBody>
      </p:sp>
      <p:sp>
        <p:nvSpPr>
          <p:cNvPr id="16" name="Picture Placeholder 7">
            <a:extLst>
              <a:ext uri="{FF2B5EF4-FFF2-40B4-BE49-F238E27FC236}">
                <a16:creationId xmlns:a16="http://schemas.microsoft.com/office/drawing/2014/main" id="{7A028F86-DA4D-45A6-835F-DEE7F34B396F}"/>
              </a:ext>
            </a:extLst>
          </p:cNvPr>
          <p:cNvSpPr>
            <a:spLocks noGrp="1"/>
          </p:cNvSpPr>
          <p:nvPr>
            <p:ph type="pic" sz="quarter" idx="16"/>
          </p:nvPr>
        </p:nvSpPr>
        <p:spPr>
          <a:xfrm>
            <a:off x="5103341" y="4131023"/>
            <a:ext cx="1769655" cy="2300257"/>
          </a:xfrm>
          <a:prstGeom prst="rect">
            <a:avLst/>
          </a:prstGeom>
        </p:spPr>
        <p:txBody>
          <a:bodyPr/>
          <a:lstStyle>
            <a:lvl1pPr>
              <a:defRPr sz="2400"/>
            </a:lvl1pPr>
          </a:lstStyle>
          <a:p>
            <a:endParaRPr lang="en-SG"/>
          </a:p>
        </p:txBody>
      </p:sp>
      <p:sp>
        <p:nvSpPr>
          <p:cNvPr id="13" name="TextBox 12">
            <a:extLst>
              <a:ext uri="{FF2B5EF4-FFF2-40B4-BE49-F238E27FC236}">
                <a16:creationId xmlns:a16="http://schemas.microsoft.com/office/drawing/2014/main" id="{77C024F1-9943-4F2A-81EC-516CDB47FE21}"/>
              </a:ext>
            </a:extLst>
          </p:cNvPr>
          <p:cNvSpPr txBox="1"/>
          <p:nvPr userDrawn="1"/>
        </p:nvSpPr>
        <p:spPr>
          <a:xfrm>
            <a:off x="1579110" y="6165978"/>
            <a:ext cx="1064502" cy="430887"/>
          </a:xfrm>
          <a:prstGeom prst="rect">
            <a:avLst/>
          </a:prstGeom>
          <a:solidFill>
            <a:schemeClr val="accent6">
              <a:lumMod val="20000"/>
              <a:lumOff val="80000"/>
            </a:schemeClr>
          </a:solidFill>
          <a:ln w="9525" cmpd="sng">
            <a:solidFill>
              <a:schemeClr val="bg2">
                <a:lumMod val="50000"/>
              </a:schemeClr>
            </a:solidFill>
            <a:prstDash val="lgDashDot"/>
          </a:ln>
        </p:spPr>
        <p:txBody>
          <a:bodyPr wrap="square" rtlCol="0">
            <a:spAutoFit/>
          </a:bodyPr>
          <a:lstStyle/>
          <a:p>
            <a:r>
              <a:rPr lang="en-SG" sz="1100" dirty="0">
                <a:solidFill>
                  <a:schemeClr val="tx2">
                    <a:lumMod val="50000"/>
                  </a:schemeClr>
                </a:solidFill>
              </a:rPr>
              <a:t>Insert company logo</a:t>
            </a:r>
          </a:p>
        </p:txBody>
      </p:sp>
    </p:spTree>
    <p:extLst>
      <p:ext uri="{BB962C8B-B14F-4D97-AF65-F5344CB8AC3E}">
        <p14:creationId xmlns:p14="http://schemas.microsoft.com/office/powerpoint/2010/main" val="93106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1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2DEE1B-642E-4734-903C-1A6FF863EA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7" name="Picture 6">
            <a:extLst>
              <a:ext uri="{FF2B5EF4-FFF2-40B4-BE49-F238E27FC236}">
                <a16:creationId xmlns:a16="http://schemas.microsoft.com/office/drawing/2014/main" id="{EAF66CFE-F576-4F45-93DA-94DA4248F3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2" name="Title 1">
            <a:extLst>
              <a:ext uri="{FF2B5EF4-FFF2-40B4-BE49-F238E27FC236}">
                <a16:creationId xmlns:a16="http://schemas.microsoft.com/office/drawing/2014/main" id="{69A25882-5FB6-4FCA-A0B8-21235FE97778}"/>
              </a:ext>
            </a:extLst>
          </p:cNvPr>
          <p:cNvSpPr>
            <a:spLocks noGrp="1"/>
          </p:cNvSpPr>
          <p:nvPr>
            <p:ph type="title"/>
          </p:nvPr>
        </p:nvSpPr>
        <p:spPr>
          <a:xfrm>
            <a:off x="361950" y="352326"/>
            <a:ext cx="8424863" cy="981676"/>
          </a:xfrm>
          <a:prstGeom prst="rect">
            <a:avLst/>
          </a:prstGeom>
        </p:spPr>
        <p:txBody>
          <a:bodyPr/>
          <a:lstStyle>
            <a:lvl1pPr algn="l">
              <a:defRPr sz="2800" b="1"/>
            </a:lvl1pPr>
          </a:lstStyle>
          <a:p>
            <a:r>
              <a:rPr lang="en-US" dirty="0"/>
              <a:t>Click to edit Master title style</a:t>
            </a:r>
            <a:endParaRPr lang="en-SG" dirty="0"/>
          </a:p>
        </p:txBody>
      </p:sp>
      <p:sp>
        <p:nvSpPr>
          <p:cNvPr id="4" name="Text Placeholder 3">
            <a:extLst>
              <a:ext uri="{FF2B5EF4-FFF2-40B4-BE49-F238E27FC236}">
                <a16:creationId xmlns:a16="http://schemas.microsoft.com/office/drawing/2014/main" id="{02E29600-986B-46D1-9BFD-22C833D3481E}"/>
              </a:ext>
            </a:extLst>
          </p:cNvPr>
          <p:cNvSpPr>
            <a:spLocks noGrp="1"/>
          </p:cNvSpPr>
          <p:nvPr>
            <p:ph type="body" sz="quarter" idx="10"/>
          </p:nvPr>
        </p:nvSpPr>
        <p:spPr>
          <a:xfrm>
            <a:off x="361951" y="1703332"/>
            <a:ext cx="4144146" cy="4727950"/>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6" name="Slide Number Placeholder 2">
            <a:extLst>
              <a:ext uri="{FF2B5EF4-FFF2-40B4-BE49-F238E27FC236}">
                <a16:creationId xmlns:a16="http://schemas.microsoft.com/office/drawing/2014/main" id="{E8E4BE93-172A-47A2-AC8B-63AE67A45FCA}"/>
              </a:ext>
            </a:extLst>
          </p:cNvPr>
          <p:cNvSpPr>
            <a:spLocks noGrp="1"/>
          </p:cNvSpPr>
          <p:nvPr>
            <p:ph type="sldNum" sz="quarter" idx="12"/>
          </p:nvPr>
        </p:nvSpPr>
        <p:spPr>
          <a:xfrm>
            <a:off x="7025763" y="6489291"/>
            <a:ext cx="2057400" cy="262740"/>
          </a:xfrm>
        </p:spPr>
        <p:txBody>
          <a:bodyPr/>
          <a:lstStyle/>
          <a:p>
            <a:fld id="{8584D53F-AF5E-4723-96CB-40045B6453DE}" type="slidenum">
              <a:rPr lang="en-SG" smtClean="0"/>
              <a:t>‹#›</a:t>
            </a:fld>
            <a:endParaRPr lang="en-SG"/>
          </a:p>
        </p:txBody>
      </p:sp>
      <p:sp>
        <p:nvSpPr>
          <p:cNvPr id="14" name="Text Placeholder 3">
            <a:extLst>
              <a:ext uri="{FF2B5EF4-FFF2-40B4-BE49-F238E27FC236}">
                <a16:creationId xmlns:a16="http://schemas.microsoft.com/office/drawing/2014/main" id="{4E2E7EF4-E777-4A95-97D2-73E675D9FABD}"/>
              </a:ext>
            </a:extLst>
          </p:cNvPr>
          <p:cNvSpPr>
            <a:spLocks noGrp="1"/>
          </p:cNvSpPr>
          <p:nvPr>
            <p:ph type="body" sz="quarter" idx="13"/>
          </p:nvPr>
        </p:nvSpPr>
        <p:spPr>
          <a:xfrm>
            <a:off x="4635673" y="1703330"/>
            <a:ext cx="4144146" cy="4727950"/>
          </a:xfrm>
          <a:prstGeom prst="rect">
            <a:avLst/>
          </a:prstGeom>
        </p:spPr>
        <p:txBody>
          <a:bodyPr/>
          <a:lstStyle>
            <a:lvl1pPr>
              <a:defRPr sz="2400">
                <a:solidFill>
                  <a:srgbClr val="5D6367"/>
                </a:solidFill>
              </a:defRPr>
            </a:lvl1pPr>
            <a:lvl2pPr>
              <a:defRPr sz="2000">
                <a:solidFill>
                  <a:srgbClr val="5D6367"/>
                </a:solidFill>
              </a:defRPr>
            </a:lvl2pPr>
            <a:lvl3pPr>
              <a:defRPr sz="1800">
                <a:solidFill>
                  <a:srgbClr val="5D6367"/>
                </a:solidFill>
              </a:defRPr>
            </a:lvl3pPr>
            <a:lvl4pPr>
              <a:defRPr sz="1600">
                <a:solidFill>
                  <a:srgbClr val="5D6367"/>
                </a:solidFill>
              </a:defRPr>
            </a:lvl4pPr>
            <a:lvl5pPr>
              <a:defRPr sz="1600">
                <a:solidFill>
                  <a:srgbClr val="5D636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9" name="TextBox 8">
            <a:extLst>
              <a:ext uri="{FF2B5EF4-FFF2-40B4-BE49-F238E27FC236}">
                <a16:creationId xmlns:a16="http://schemas.microsoft.com/office/drawing/2014/main" id="{EAA24E2F-8859-4120-B785-D4C5AF437E83}"/>
              </a:ext>
            </a:extLst>
          </p:cNvPr>
          <p:cNvSpPr txBox="1"/>
          <p:nvPr userDrawn="1"/>
        </p:nvSpPr>
        <p:spPr>
          <a:xfrm>
            <a:off x="1579110" y="6165978"/>
            <a:ext cx="1064502" cy="430887"/>
          </a:xfrm>
          <a:prstGeom prst="rect">
            <a:avLst/>
          </a:prstGeom>
          <a:solidFill>
            <a:schemeClr val="accent6">
              <a:lumMod val="20000"/>
              <a:lumOff val="80000"/>
            </a:schemeClr>
          </a:solidFill>
          <a:ln w="9525" cmpd="sng">
            <a:solidFill>
              <a:schemeClr val="bg2">
                <a:lumMod val="50000"/>
              </a:schemeClr>
            </a:solidFill>
            <a:prstDash val="lgDashDot"/>
          </a:ln>
        </p:spPr>
        <p:txBody>
          <a:bodyPr wrap="square" rtlCol="0">
            <a:spAutoFit/>
          </a:bodyPr>
          <a:lstStyle/>
          <a:p>
            <a:r>
              <a:rPr lang="en-SG" sz="1100" dirty="0">
                <a:solidFill>
                  <a:schemeClr val="tx2">
                    <a:lumMod val="50000"/>
                  </a:schemeClr>
                </a:solidFill>
              </a:rPr>
              <a:t>Insert company logo</a:t>
            </a:r>
          </a:p>
        </p:txBody>
      </p:sp>
    </p:spTree>
    <p:extLst>
      <p:ext uri="{BB962C8B-B14F-4D97-AF65-F5344CB8AC3E}">
        <p14:creationId xmlns:p14="http://schemas.microsoft.com/office/powerpoint/2010/main" val="194140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C36378-D4CA-416C-B7E4-EE2A095C9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4" name="Picture 3">
            <a:extLst>
              <a:ext uri="{FF2B5EF4-FFF2-40B4-BE49-F238E27FC236}">
                <a16:creationId xmlns:a16="http://schemas.microsoft.com/office/drawing/2014/main" id="{F6BA6B6C-EE03-4552-9B2E-8205AE6C96B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3" name="Slide Number Placeholder 2">
            <a:extLst>
              <a:ext uri="{FF2B5EF4-FFF2-40B4-BE49-F238E27FC236}">
                <a16:creationId xmlns:a16="http://schemas.microsoft.com/office/drawing/2014/main" id="{43D3F35B-E734-4C5A-BDD1-FD8EF9DD7B06}"/>
              </a:ext>
            </a:extLst>
          </p:cNvPr>
          <p:cNvSpPr>
            <a:spLocks noGrp="1"/>
          </p:cNvSpPr>
          <p:nvPr>
            <p:ph type="sldNum" sz="quarter" idx="11"/>
          </p:nvPr>
        </p:nvSpPr>
        <p:spPr>
          <a:xfrm>
            <a:off x="7025763" y="6489291"/>
            <a:ext cx="2057400" cy="262740"/>
          </a:xfrm>
        </p:spPr>
        <p:txBody>
          <a:bodyPr/>
          <a:lstStyle/>
          <a:p>
            <a:fld id="{8584D53F-AF5E-4723-96CB-40045B6453DE}" type="slidenum">
              <a:rPr lang="en-SG" smtClean="0"/>
              <a:t>‹#›</a:t>
            </a:fld>
            <a:endParaRPr lang="en-SG"/>
          </a:p>
        </p:txBody>
      </p:sp>
      <p:sp>
        <p:nvSpPr>
          <p:cNvPr id="6" name="TextBox 5">
            <a:extLst>
              <a:ext uri="{FF2B5EF4-FFF2-40B4-BE49-F238E27FC236}">
                <a16:creationId xmlns:a16="http://schemas.microsoft.com/office/drawing/2014/main" id="{A149F33E-8D2B-4C8D-95CC-68DE3695884B}"/>
              </a:ext>
            </a:extLst>
          </p:cNvPr>
          <p:cNvSpPr txBox="1"/>
          <p:nvPr userDrawn="1"/>
        </p:nvSpPr>
        <p:spPr>
          <a:xfrm>
            <a:off x="1579110" y="6165978"/>
            <a:ext cx="1064502" cy="430887"/>
          </a:xfrm>
          <a:prstGeom prst="rect">
            <a:avLst/>
          </a:prstGeom>
          <a:solidFill>
            <a:schemeClr val="accent6">
              <a:lumMod val="20000"/>
              <a:lumOff val="80000"/>
            </a:schemeClr>
          </a:solidFill>
          <a:ln w="9525" cmpd="sng">
            <a:solidFill>
              <a:schemeClr val="bg2">
                <a:lumMod val="50000"/>
              </a:schemeClr>
            </a:solidFill>
            <a:prstDash val="lgDashDot"/>
          </a:ln>
        </p:spPr>
        <p:txBody>
          <a:bodyPr wrap="square" rtlCol="0">
            <a:spAutoFit/>
          </a:bodyPr>
          <a:lstStyle/>
          <a:p>
            <a:r>
              <a:rPr lang="en-SG" sz="1100" dirty="0">
                <a:solidFill>
                  <a:schemeClr val="tx2">
                    <a:lumMod val="50000"/>
                  </a:schemeClr>
                </a:solidFill>
              </a:rPr>
              <a:t>Insert company logo</a:t>
            </a:r>
          </a:p>
        </p:txBody>
      </p:sp>
    </p:spTree>
    <p:extLst>
      <p:ext uri="{BB962C8B-B14F-4D97-AF65-F5344CB8AC3E}">
        <p14:creationId xmlns:p14="http://schemas.microsoft.com/office/powerpoint/2010/main" val="263734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528E1-19C9-425C-8ED6-059AEB706D9C}"/>
              </a:ext>
            </a:extLst>
          </p:cNvPr>
          <p:cNvSpPr>
            <a:spLocks noGrp="1"/>
          </p:cNvSpPr>
          <p:nvPr>
            <p:ph type="sldNum" sz="quarter" idx="4"/>
          </p:nvPr>
        </p:nvSpPr>
        <p:spPr>
          <a:xfrm>
            <a:off x="7025763" y="6489291"/>
            <a:ext cx="2057400" cy="262740"/>
          </a:xfrm>
          <a:prstGeom prst="rect">
            <a:avLst/>
          </a:prstGeom>
        </p:spPr>
        <p:txBody>
          <a:bodyPr vert="horz" lIns="91440" tIns="45720" rIns="91440" bIns="45720" rtlCol="0" anchor="ctr"/>
          <a:lstStyle>
            <a:lvl1pPr algn="r">
              <a:defRPr sz="1200">
                <a:solidFill>
                  <a:schemeClr val="tx1">
                    <a:tint val="75000"/>
                  </a:schemeClr>
                </a:solidFill>
              </a:defRPr>
            </a:lvl1pPr>
          </a:lstStyle>
          <a:p>
            <a:fld id="{8584D53F-AF5E-4723-96CB-40045B6453DE}" type="slidenum">
              <a:rPr lang="en-SG" smtClean="0"/>
              <a:t>‹#›</a:t>
            </a:fld>
            <a:endParaRPr lang="en-SG"/>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0" r:id="rId1"/>
    <p:sldLayoutId id="2147493458" r:id="rId2"/>
    <p:sldLayoutId id="2147493468" r:id="rId3"/>
    <p:sldLayoutId id="2147493479" r:id="rId4"/>
    <p:sldLayoutId id="2147493480" r:id="rId5"/>
    <p:sldLayoutId id="2147493481" r:id="rId6"/>
    <p:sldLayoutId id="2147493465" r:id="rId7"/>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wshc.sg/files/wshc/upload/infostop/attachments/2018/IS201804170000000425/Toolbox_Meeting_Guide.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shc.sg/files/wshc/upload/infostop/attachments/2018/IS201807020000000427/Case_Studies_Food_Manufacturing.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raitstimes.com/singapore/bakery-owner-died-when-he-was-caught-by-rotating-mixer-arm-and-pulled-insid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straitstimes.com/singapore/giant-supermarket-worker-hurt-after-arm-caught-in-meat-grinder"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straitstimes.com/singapore/500-evacuated-after-fire-at-grand-hyatt"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wshc.s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F43D79-6DD6-46BD-8574-568688F0FE17}"/>
              </a:ext>
            </a:extLst>
          </p:cNvPr>
          <p:cNvSpPr>
            <a:spLocks noGrp="1"/>
          </p:cNvSpPr>
          <p:nvPr>
            <p:ph type="title"/>
          </p:nvPr>
        </p:nvSpPr>
        <p:spPr/>
        <p:txBody>
          <a:bodyPr/>
          <a:lstStyle/>
          <a:p>
            <a:r>
              <a:rPr lang="en-SG" dirty="0"/>
              <a:t>Common Hazards in the </a:t>
            </a:r>
            <a:br>
              <a:rPr lang="en-SG" dirty="0"/>
            </a:br>
            <a:r>
              <a:rPr lang="en-SG" dirty="0"/>
              <a:t>Food &amp; Beverage Manufacturing Industry</a:t>
            </a:r>
          </a:p>
        </p:txBody>
      </p:sp>
    </p:spTree>
    <p:extLst>
      <p:ext uri="{BB962C8B-B14F-4D97-AF65-F5344CB8AC3E}">
        <p14:creationId xmlns:p14="http://schemas.microsoft.com/office/powerpoint/2010/main" val="104913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369A-D792-40EE-BC30-7B858BBBF59F}"/>
              </a:ext>
            </a:extLst>
          </p:cNvPr>
          <p:cNvSpPr>
            <a:spLocks noGrp="1"/>
          </p:cNvSpPr>
          <p:nvPr>
            <p:ph type="title"/>
          </p:nvPr>
        </p:nvSpPr>
        <p:spPr/>
        <p:txBody>
          <a:bodyPr/>
          <a:lstStyle/>
          <a:p>
            <a:r>
              <a:rPr lang="en-SG" dirty="0"/>
              <a:t>3.2 Risk Control Measures</a:t>
            </a:r>
          </a:p>
        </p:txBody>
      </p:sp>
      <p:sp>
        <p:nvSpPr>
          <p:cNvPr id="3" name="Text Placeholder 2">
            <a:extLst>
              <a:ext uri="{FF2B5EF4-FFF2-40B4-BE49-F238E27FC236}">
                <a16:creationId xmlns:a16="http://schemas.microsoft.com/office/drawing/2014/main" id="{F6D88A14-B220-45AA-A446-19EB23F66F3A}"/>
              </a:ext>
            </a:extLst>
          </p:cNvPr>
          <p:cNvSpPr>
            <a:spLocks noGrp="1"/>
          </p:cNvSpPr>
          <p:nvPr>
            <p:ph type="body" sz="quarter" idx="10"/>
          </p:nvPr>
        </p:nvSpPr>
        <p:spPr/>
        <p:txBody>
          <a:bodyPr/>
          <a:lstStyle/>
          <a:p>
            <a:pPr marL="0" indent="0">
              <a:buNone/>
            </a:pPr>
            <a:endParaRPr lang="en-SG" dirty="0"/>
          </a:p>
        </p:txBody>
      </p:sp>
      <p:sp>
        <p:nvSpPr>
          <p:cNvPr id="4" name="Slide Number Placeholder 3">
            <a:extLst>
              <a:ext uri="{FF2B5EF4-FFF2-40B4-BE49-F238E27FC236}">
                <a16:creationId xmlns:a16="http://schemas.microsoft.com/office/drawing/2014/main" id="{580A95A6-FDCC-43A5-87E0-B483E99462DD}"/>
              </a:ext>
            </a:extLst>
          </p:cNvPr>
          <p:cNvSpPr>
            <a:spLocks noGrp="1"/>
          </p:cNvSpPr>
          <p:nvPr>
            <p:ph type="sldNum" sz="quarter" idx="12"/>
          </p:nvPr>
        </p:nvSpPr>
        <p:spPr/>
        <p:txBody>
          <a:bodyPr/>
          <a:lstStyle/>
          <a:p>
            <a:fld id="{8584D53F-AF5E-4723-96CB-40045B6453DE}" type="slidenum">
              <a:rPr lang="en-SG" smtClean="0"/>
              <a:t>10</a:t>
            </a:fld>
            <a:endParaRPr lang="en-SG"/>
          </a:p>
        </p:txBody>
      </p:sp>
      <p:sp>
        <p:nvSpPr>
          <p:cNvPr id="5" name="Text Placeholder 4">
            <a:extLst>
              <a:ext uri="{FF2B5EF4-FFF2-40B4-BE49-F238E27FC236}">
                <a16:creationId xmlns:a16="http://schemas.microsoft.com/office/drawing/2014/main" id="{5AED3416-0E1A-4649-B1C7-C08A0AF41EE1}"/>
              </a:ext>
            </a:extLst>
          </p:cNvPr>
          <p:cNvSpPr>
            <a:spLocks noGrp="1"/>
          </p:cNvSpPr>
          <p:nvPr>
            <p:ph type="body" sz="quarter" idx="13"/>
          </p:nvPr>
        </p:nvSpPr>
        <p:spPr/>
        <p:txBody>
          <a:bodyPr/>
          <a:lstStyle/>
          <a:p>
            <a:r>
              <a:rPr lang="en-GB" altLang="zh-CN" sz="1600" dirty="0">
                <a:solidFill>
                  <a:srgbClr val="000000"/>
                </a:solidFill>
                <a:ea typeface="SimSun" pitchFamily="2" charset="-122"/>
                <a:cs typeface="Arial" pitchFamily="34" charset="0"/>
              </a:rPr>
              <a:t>Reduce the need for direct interaction with machine through the use of technology or automation.</a:t>
            </a:r>
          </a:p>
          <a:p>
            <a:endParaRPr lang="en-GB" altLang="zh-CN" sz="1600" dirty="0">
              <a:solidFill>
                <a:srgbClr val="000000"/>
              </a:solidFill>
              <a:ea typeface="SimSun" pitchFamily="2" charset="-122"/>
              <a:cs typeface="Arial" pitchFamily="34" charset="0"/>
            </a:endParaRPr>
          </a:p>
          <a:p>
            <a:r>
              <a:rPr lang="en-GB" altLang="zh-CN" sz="1600" dirty="0">
                <a:solidFill>
                  <a:srgbClr val="000000"/>
                </a:solidFill>
                <a:ea typeface="SimSun" pitchFamily="2" charset="-122"/>
                <a:cs typeface="Arial" pitchFamily="34" charset="0"/>
              </a:rPr>
              <a:t>Replace with a safer machine or manufacturing process.</a:t>
            </a:r>
            <a:br>
              <a:rPr lang="en-GB" altLang="zh-CN" sz="1600" dirty="0">
                <a:solidFill>
                  <a:srgbClr val="000000"/>
                </a:solidFill>
                <a:ea typeface="SimSun" pitchFamily="2" charset="-122"/>
                <a:cs typeface="Arial" pitchFamily="34" charset="0"/>
              </a:rPr>
            </a:br>
            <a:endParaRPr lang="en-US" altLang="zh-CN" sz="1600" dirty="0">
              <a:solidFill>
                <a:srgbClr val="000000"/>
              </a:solidFill>
              <a:ea typeface="SimSun" pitchFamily="2" charset="-122"/>
              <a:cs typeface="Arial" pitchFamily="34" charset="0"/>
            </a:endParaRPr>
          </a:p>
          <a:p>
            <a:r>
              <a:rPr lang="en-GB" altLang="zh-CN" sz="1600" dirty="0">
                <a:solidFill>
                  <a:srgbClr val="000000"/>
                </a:solidFill>
                <a:ea typeface="SimSun" pitchFamily="2" charset="-122"/>
                <a:cs typeface="Arial" pitchFamily="34" charset="0"/>
              </a:rPr>
              <a:t>Use of machine guards and  interlock system.</a:t>
            </a:r>
            <a:endParaRPr lang="en-US" altLang="zh-CN" sz="1600" dirty="0">
              <a:solidFill>
                <a:srgbClr val="000000"/>
              </a:solidFill>
              <a:ea typeface="SimSun" pitchFamily="2" charset="-122"/>
              <a:cs typeface="Arial" pitchFamily="34" charset="0"/>
            </a:endParaRPr>
          </a:p>
          <a:p>
            <a:endParaRPr lang="en-US" sz="1600" dirty="0">
              <a:solidFill>
                <a:srgbClr val="000000"/>
              </a:solidFill>
              <a:ea typeface="SimSun" pitchFamily="2" charset="-122"/>
              <a:cs typeface="Arial" pitchFamily="34" charset="0"/>
            </a:endParaRPr>
          </a:p>
          <a:p>
            <a:r>
              <a:rPr lang="en-GB" altLang="zh-CN" sz="1600" dirty="0">
                <a:solidFill>
                  <a:srgbClr val="000000"/>
                </a:solidFill>
                <a:ea typeface="SimSun" pitchFamily="2" charset="-122"/>
                <a:cs typeface="Arial" pitchFamily="34" charset="0"/>
              </a:rPr>
              <a:t>Use of safe work procedures and </a:t>
            </a:r>
            <a:br>
              <a:rPr lang="en-GB" altLang="zh-CN" sz="1600" dirty="0">
                <a:solidFill>
                  <a:srgbClr val="000000"/>
                </a:solidFill>
                <a:ea typeface="SimSun" pitchFamily="2" charset="-122"/>
                <a:cs typeface="Arial" pitchFamily="34" charset="0"/>
              </a:rPr>
            </a:br>
            <a:r>
              <a:rPr lang="en-GB" altLang="zh-CN" sz="1600" dirty="0">
                <a:solidFill>
                  <a:srgbClr val="000000"/>
                </a:solidFill>
                <a:ea typeface="SimSun" pitchFamily="2" charset="-122"/>
                <a:cs typeface="Arial" pitchFamily="34" charset="0"/>
              </a:rPr>
              <a:t>lock-out tag-out.</a:t>
            </a:r>
            <a:endParaRPr lang="en-US" sz="1600" dirty="0">
              <a:solidFill>
                <a:srgbClr val="000000"/>
              </a:solidFill>
              <a:cs typeface="Arial" pitchFamily="34" charset="0"/>
            </a:endParaRPr>
          </a:p>
          <a:p>
            <a:endParaRPr lang="en-US" sz="1600" dirty="0">
              <a:solidFill>
                <a:srgbClr val="000000"/>
              </a:solidFill>
              <a:cs typeface="Arial" pitchFamily="34" charset="0"/>
            </a:endParaRPr>
          </a:p>
          <a:p>
            <a:pPr marL="285750" indent="-285750" fontAlgn="base">
              <a:spcBef>
                <a:spcPct val="0"/>
              </a:spcBef>
              <a:buFont typeface="Arial" panose="020B0604020202020204" pitchFamily="34" charset="0"/>
              <a:buChar char="•"/>
            </a:pPr>
            <a:r>
              <a:rPr lang="en-GB" altLang="zh-CN" sz="1600" dirty="0">
                <a:solidFill>
                  <a:srgbClr val="000000"/>
                </a:solidFill>
                <a:ea typeface="SimSun" pitchFamily="2" charset="-122"/>
                <a:cs typeface="Arial" pitchFamily="34" charset="0"/>
              </a:rPr>
              <a:t>Use of hardhat, safety goggles, safety gloves, hearing protectors and                                                                    safety footwear etc. </a:t>
            </a:r>
            <a:endParaRPr lang="en-US" sz="1600" dirty="0">
              <a:solidFill>
                <a:srgbClr val="000000"/>
              </a:solidFill>
              <a:cs typeface="Arial" pitchFamily="34" charset="0"/>
            </a:endParaRPr>
          </a:p>
          <a:p>
            <a:endParaRPr lang="en-SG" dirty="0"/>
          </a:p>
        </p:txBody>
      </p:sp>
      <p:pic>
        <p:nvPicPr>
          <p:cNvPr id="6" name="Content Placeholder 8">
            <a:extLst>
              <a:ext uri="{FF2B5EF4-FFF2-40B4-BE49-F238E27FC236}">
                <a16:creationId xmlns:a16="http://schemas.microsoft.com/office/drawing/2014/main" id="{0C3508AC-820D-4885-8172-E586C97A0A1D}"/>
              </a:ext>
            </a:extLst>
          </p:cNvPr>
          <p:cNvPicPr>
            <a:picLocks noGrp="1" noChangeAspect="1"/>
          </p:cNvPicPr>
          <p:nvPr>
            <p:ph sz="quarter" idx="1"/>
          </p:nvPr>
        </p:nvPicPr>
        <p:blipFill>
          <a:blip r:embed="rId3"/>
          <a:stretch>
            <a:fillRect/>
          </a:stretch>
        </p:blipFill>
        <p:spPr>
          <a:xfrm>
            <a:off x="257556" y="1648968"/>
            <a:ext cx="4238886" cy="4373259"/>
          </a:xfrm>
          <a:prstGeom prst="rect">
            <a:avLst/>
          </a:prstGeom>
        </p:spPr>
      </p:pic>
    </p:spTree>
    <p:extLst>
      <p:ext uri="{BB962C8B-B14F-4D97-AF65-F5344CB8AC3E}">
        <p14:creationId xmlns:p14="http://schemas.microsoft.com/office/powerpoint/2010/main" val="3735830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E7D4-7311-4971-A257-599CF9479F20}"/>
              </a:ext>
            </a:extLst>
          </p:cNvPr>
          <p:cNvSpPr>
            <a:spLocks noGrp="1"/>
          </p:cNvSpPr>
          <p:nvPr>
            <p:ph type="title"/>
          </p:nvPr>
        </p:nvSpPr>
        <p:spPr/>
        <p:txBody>
          <a:bodyPr/>
          <a:lstStyle/>
          <a:p>
            <a:r>
              <a:rPr lang="en-SG" dirty="0"/>
              <a:t>4. Communication of WSH Hazards</a:t>
            </a:r>
          </a:p>
        </p:txBody>
      </p:sp>
      <p:sp>
        <p:nvSpPr>
          <p:cNvPr id="3" name="Text Placeholder 2">
            <a:extLst>
              <a:ext uri="{FF2B5EF4-FFF2-40B4-BE49-F238E27FC236}">
                <a16:creationId xmlns:a16="http://schemas.microsoft.com/office/drawing/2014/main" id="{197A35BD-9600-4186-AAAF-DFC889FC52CE}"/>
              </a:ext>
            </a:extLst>
          </p:cNvPr>
          <p:cNvSpPr>
            <a:spLocks noGrp="1"/>
          </p:cNvSpPr>
          <p:nvPr>
            <p:ph type="body" sz="quarter" idx="10"/>
          </p:nvPr>
        </p:nvSpPr>
        <p:spPr/>
        <p:txBody>
          <a:bodyPr/>
          <a:lstStyle/>
          <a:p>
            <a:r>
              <a:rPr lang="en-US" sz="2000" dirty="0">
                <a:solidFill>
                  <a:srgbClr val="000000"/>
                </a:solidFill>
              </a:rPr>
              <a:t>Supervisor to highlight site-specific/equipment-specific WSH hazards (e.g., during toolbox meetings).</a:t>
            </a:r>
            <a:br>
              <a:rPr lang="en-US" sz="2000" dirty="0">
                <a:solidFill>
                  <a:srgbClr val="000000"/>
                </a:solidFill>
              </a:rPr>
            </a:br>
            <a:endParaRPr lang="en-US" sz="2000" dirty="0">
              <a:solidFill>
                <a:srgbClr val="000000"/>
              </a:solidFill>
            </a:endParaRPr>
          </a:p>
          <a:p>
            <a:r>
              <a:rPr lang="en-US" sz="2000" dirty="0">
                <a:solidFill>
                  <a:srgbClr val="000000"/>
                </a:solidFill>
              </a:rPr>
              <a:t>Workers are encouraged to inform Supervisor of any unsafe situation encountered at their worksite.</a:t>
            </a:r>
          </a:p>
          <a:p>
            <a:endParaRPr lang="en-US" sz="2000" dirty="0">
              <a:solidFill>
                <a:srgbClr val="000000"/>
              </a:solidFill>
            </a:endParaRPr>
          </a:p>
          <a:p>
            <a:r>
              <a:rPr lang="en-US" sz="2000" dirty="0">
                <a:solidFill>
                  <a:srgbClr val="000000"/>
                </a:solidFill>
              </a:rPr>
              <a:t>Near-miss incidents should be reported so that actions can be  taken to prevent accidents.</a:t>
            </a:r>
            <a:br>
              <a:rPr lang="en-US" sz="2000" dirty="0">
                <a:solidFill>
                  <a:srgbClr val="000000"/>
                </a:solidFill>
              </a:rPr>
            </a:br>
            <a:endParaRPr lang="en-US" sz="2000" dirty="0">
              <a:solidFill>
                <a:srgbClr val="000000"/>
              </a:solidFill>
            </a:endParaRPr>
          </a:p>
          <a:p>
            <a:pPr marL="0" indent="0">
              <a:buNone/>
            </a:pPr>
            <a:br>
              <a:rPr lang="en-US" sz="2000" dirty="0">
                <a:solidFill>
                  <a:srgbClr val="000000"/>
                </a:solidFill>
              </a:rPr>
            </a:br>
            <a:r>
              <a:rPr lang="en-US" sz="1600" dirty="0">
                <a:solidFill>
                  <a:srgbClr val="000000"/>
                </a:solidFill>
              </a:rPr>
              <a:t>Ref: WSH Guide to Effective Toolbox meeting. Click </a:t>
            </a:r>
            <a:r>
              <a:rPr lang="en-GB" sz="1600" dirty="0">
                <a:solidFill>
                  <a:srgbClr val="92D050"/>
                </a:solidFill>
                <a:hlinkClick r:id="rId3">
                  <a:extLst>
                    <a:ext uri="{A12FA001-AC4F-418D-AE19-62706E023703}">
                      <ahyp:hlinkClr xmlns:ahyp="http://schemas.microsoft.com/office/drawing/2018/hyperlinkcolor" val="tx"/>
                    </a:ext>
                  </a:extLst>
                </a:hlinkClick>
              </a:rPr>
              <a:t>guide</a:t>
            </a:r>
            <a:r>
              <a:rPr lang="en-GB" sz="1600" dirty="0">
                <a:solidFill>
                  <a:srgbClr val="000000"/>
                </a:solidFill>
              </a:rPr>
              <a:t>.</a:t>
            </a:r>
            <a:endParaRPr lang="en-US" sz="1600" dirty="0">
              <a:solidFill>
                <a:srgbClr val="000000"/>
              </a:solidFill>
            </a:endParaRPr>
          </a:p>
          <a:p>
            <a:pPr marL="0" indent="0">
              <a:buNone/>
            </a:pPr>
            <a:endParaRPr lang="en-US" dirty="0"/>
          </a:p>
          <a:p>
            <a:pPr marL="0" indent="0">
              <a:buNone/>
            </a:pPr>
            <a:r>
              <a:rPr lang="en-US" dirty="0"/>
              <a:t>                                      </a:t>
            </a:r>
          </a:p>
          <a:p>
            <a:endParaRPr lang="en-SG" dirty="0"/>
          </a:p>
        </p:txBody>
      </p:sp>
      <p:sp>
        <p:nvSpPr>
          <p:cNvPr id="4" name="Slide Number Placeholder 3">
            <a:extLst>
              <a:ext uri="{FF2B5EF4-FFF2-40B4-BE49-F238E27FC236}">
                <a16:creationId xmlns:a16="http://schemas.microsoft.com/office/drawing/2014/main" id="{DA94B3A4-1C13-4508-8CF1-62601A161D23}"/>
              </a:ext>
            </a:extLst>
          </p:cNvPr>
          <p:cNvSpPr>
            <a:spLocks noGrp="1"/>
          </p:cNvSpPr>
          <p:nvPr>
            <p:ph type="sldNum" sz="quarter" idx="11"/>
          </p:nvPr>
        </p:nvSpPr>
        <p:spPr/>
        <p:txBody>
          <a:bodyPr/>
          <a:lstStyle/>
          <a:p>
            <a:fld id="{8584D53F-AF5E-4723-96CB-40045B6453DE}" type="slidenum">
              <a:rPr lang="en-SG" smtClean="0"/>
              <a:t>11</a:t>
            </a:fld>
            <a:endParaRPr lang="en-SG"/>
          </a:p>
        </p:txBody>
      </p:sp>
    </p:spTree>
    <p:extLst>
      <p:ext uri="{BB962C8B-B14F-4D97-AF65-F5344CB8AC3E}">
        <p14:creationId xmlns:p14="http://schemas.microsoft.com/office/powerpoint/2010/main" val="255748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C4D6-0B69-4A2D-914F-F9B55DF95981}"/>
              </a:ext>
            </a:extLst>
          </p:cNvPr>
          <p:cNvSpPr>
            <a:spLocks noGrp="1"/>
          </p:cNvSpPr>
          <p:nvPr>
            <p:ph type="title"/>
          </p:nvPr>
        </p:nvSpPr>
        <p:spPr/>
        <p:txBody>
          <a:bodyPr/>
          <a:lstStyle/>
          <a:p>
            <a:r>
              <a:rPr lang="en-SG" dirty="0"/>
              <a:t>5.	Common Hazards</a:t>
            </a:r>
          </a:p>
        </p:txBody>
      </p:sp>
      <p:sp>
        <p:nvSpPr>
          <p:cNvPr id="3" name="Text Placeholder 2">
            <a:extLst>
              <a:ext uri="{FF2B5EF4-FFF2-40B4-BE49-F238E27FC236}">
                <a16:creationId xmlns:a16="http://schemas.microsoft.com/office/drawing/2014/main" id="{948BD3AE-E94A-415F-A721-F12F0D923738}"/>
              </a:ext>
            </a:extLst>
          </p:cNvPr>
          <p:cNvSpPr>
            <a:spLocks noGrp="1"/>
          </p:cNvSpPr>
          <p:nvPr>
            <p:ph type="body" sz="quarter" idx="10"/>
          </p:nvPr>
        </p:nvSpPr>
        <p:spPr/>
        <p:txBody>
          <a:bodyPr/>
          <a:lstStyle/>
          <a:p>
            <a:pPr marL="0" indent="0">
              <a:buNone/>
            </a:pPr>
            <a:r>
              <a:rPr lang="en-US" dirty="0">
                <a:solidFill>
                  <a:schemeClr val="tx2">
                    <a:lumMod val="50000"/>
                  </a:schemeClr>
                </a:solidFill>
              </a:rPr>
              <a:t>5.1 	Slips, trips and falls</a:t>
            </a:r>
          </a:p>
          <a:p>
            <a:pPr marL="0" indent="0">
              <a:buNone/>
            </a:pPr>
            <a:r>
              <a:rPr lang="en-US" dirty="0">
                <a:solidFill>
                  <a:schemeClr val="tx2">
                    <a:lumMod val="50000"/>
                  </a:schemeClr>
                </a:solidFill>
              </a:rPr>
              <a:t>5.2 	Caught in machine</a:t>
            </a:r>
          </a:p>
          <a:p>
            <a:pPr marL="0" indent="0">
              <a:buNone/>
            </a:pPr>
            <a:r>
              <a:rPr lang="en-US" dirty="0">
                <a:solidFill>
                  <a:schemeClr val="tx2">
                    <a:lumMod val="50000"/>
                  </a:schemeClr>
                </a:solidFill>
              </a:rPr>
              <a:t>5.3 	Struck by falling object</a:t>
            </a:r>
          </a:p>
          <a:p>
            <a:pPr marL="0" indent="0">
              <a:buNone/>
            </a:pPr>
            <a:r>
              <a:rPr lang="en-US" dirty="0">
                <a:solidFill>
                  <a:schemeClr val="tx2">
                    <a:lumMod val="50000"/>
                  </a:schemeClr>
                </a:solidFill>
              </a:rPr>
              <a:t>5.4 	Contact with hot objects/surfaces</a:t>
            </a:r>
          </a:p>
          <a:p>
            <a:pPr marL="0" indent="0">
              <a:buNone/>
            </a:pPr>
            <a:r>
              <a:rPr lang="en-US" dirty="0">
                <a:solidFill>
                  <a:schemeClr val="tx2">
                    <a:lumMod val="50000"/>
                  </a:schemeClr>
                </a:solidFill>
              </a:rPr>
              <a:t>5.5 	Musculoskeletal Disorder</a:t>
            </a:r>
          </a:p>
          <a:p>
            <a:pPr marL="0" indent="0">
              <a:buNone/>
            </a:pPr>
            <a:r>
              <a:rPr lang="en-US" dirty="0">
                <a:solidFill>
                  <a:schemeClr val="tx2">
                    <a:lumMod val="50000"/>
                  </a:schemeClr>
                </a:solidFill>
              </a:rPr>
              <a:t>5.6 	Fires and explosions</a:t>
            </a:r>
          </a:p>
          <a:p>
            <a:pPr marL="0" indent="0">
              <a:buNone/>
            </a:pPr>
            <a:endParaRPr lang="en-SG" dirty="0"/>
          </a:p>
        </p:txBody>
      </p:sp>
      <p:sp>
        <p:nvSpPr>
          <p:cNvPr id="4" name="Slide Number Placeholder 3">
            <a:extLst>
              <a:ext uri="{FF2B5EF4-FFF2-40B4-BE49-F238E27FC236}">
                <a16:creationId xmlns:a16="http://schemas.microsoft.com/office/drawing/2014/main" id="{91DFFF13-7537-4586-9D0A-FDE265409739}"/>
              </a:ext>
            </a:extLst>
          </p:cNvPr>
          <p:cNvSpPr>
            <a:spLocks noGrp="1"/>
          </p:cNvSpPr>
          <p:nvPr>
            <p:ph type="sldNum" sz="quarter" idx="11"/>
          </p:nvPr>
        </p:nvSpPr>
        <p:spPr/>
        <p:txBody>
          <a:bodyPr/>
          <a:lstStyle/>
          <a:p>
            <a:fld id="{8584D53F-AF5E-4723-96CB-40045B6453DE}" type="slidenum">
              <a:rPr lang="en-SG" smtClean="0"/>
              <a:t>12</a:t>
            </a:fld>
            <a:endParaRPr lang="en-SG"/>
          </a:p>
        </p:txBody>
      </p:sp>
    </p:spTree>
    <p:extLst>
      <p:ext uri="{BB962C8B-B14F-4D97-AF65-F5344CB8AC3E}">
        <p14:creationId xmlns:p14="http://schemas.microsoft.com/office/powerpoint/2010/main" val="120290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BDD4-F38D-4194-A84D-64CBE00CD34C}"/>
              </a:ext>
            </a:extLst>
          </p:cNvPr>
          <p:cNvSpPr>
            <a:spLocks noGrp="1"/>
          </p:cNvSpPr>
          <p:nvPr>
            <p:ph type="title"/>
          </p:nvPr>
        </p:nvSpPr>
        <p:spPr>
          <a:xfrm>
            <a:off x="361950" y="352326"/>
            <a:ext cx="8424863" cy="981676"/>
          </a:xfrm>
        </p:spPr>
        <p:txBody>
          <a:bodyPr/>
          <a:lstStyle/>
          <a:p>
            <a:r>
              <a:rPr lang="en-SG"/>
              <a:t>5.1	Slips, Trips and Falls</a:t>
            </a:r>
            <a:endParaRPr lang="en-SG" dirty="0"/>
          </a:p>
        </p:txBody>
      </p:sp>
      <p:sp>
        <p:nvSpPr>
          <p:cNvPr id="3" name="Text Placeholder 2">
            <a:extLst>
              <a:ext uri="{FF2B5EF4-FFF2-40B4-BE49-F238E27FC236}">
                <a16:creationId xmlns:a16="http://schemas.microsoft.com/office/drawing/2014/main" id="{2752018B-81A2-431E-849C-A10E15F84CB7}"/>
              </a:ext>
            </a:extLst>
          </p:cNvPr>
          <p:cNvSpPr>
            <a:spLocks noGrp="1"/>
          </p:cNvSpPr>
          <p:nvPr>
            <p:ph type="body" sz="quarter" idx="10"/>
          </p:nvPr>
        </p:nvSpPr>
        <p:spPr>
          <a:xfrm>
            <a:off x="361950" y="1703332"/>
            <a:ext cx="5676385" cy="4727950"/>
          </a:xfrm>
        </p:spPr>
        <p:txBody>
          <a:bodyPr/>
          <a:lstStyle/>
          <a:p>
            <a:pPr marL="0" indent="0" defTabSz="914400">
              <a:spcBef>
                <a:spcPts val="300"/>
              </a:spcBef>
              <a:buClr>
                <a:schemeClr val="accent2">
                  <a:lumMod val="60000"/>
                  <a:lumOff val="40000"/>
                </a:schemeClr>
              </a:buClr>
              <a:buSzPct val="80000"/>
              <a:buNone/>
              <a:defRPr/>
            </a:pPr>
            <a:r>
              <a:rPr lang="en-US" sz="2000" dirty="0">
                <a:solidFill>
                  <a:schemeClr val="tx2">
                    <a:lumMod val="50000"/>
                  </a:schemeClr>
                </a:solidFill>
              </a:rPr>
              <a:t>Slips, Trips and Falls are the most common causes of workplace injuries and can result in sprains, fractures, severe head injuries and even fatalities in some cases.</a:t>
            </a:r>
          </a:p>
          <a:p>
            <a:pPr marL="320040" indent="-320040" defTabSz="914400">
              <a:spcBef>
                <a:spcPts val="300"/>
              </a:spcBef>
              <a:buClr>
                <a:schemeClr val="accent2">
                  <a:lumMod val="60000"/>
                  <a:lumOff val="40000"/>
                </a:schemeClr>
              </a:buClr>
              <a:buSzPct val="80000"/>
              <a:buFont typeface="Wingdings" pitchFamily="2" charset="2"/>
              <a:buChar char="§"/>
              <a:defRPr/>
            </a:pPr>
            <a:endParaRPr lang="en-US" sz="2000" b="1" dirty="0">
              <a:solidFill>
                <a:schemeClr val="tx2">
                  <a:lumMod val="50000"/>
                </a:schemeClr>
              </a:solidFill>
            </a:endParaRPr>
          </a:p>
          <a:p>
            <a:pPr marL="0" indent="0" defTabSz="914400">
              <a:spcBef>
                <a:spcPts val="300"/>
              </a:spcBef>
              <a:buClr>
                <a:schemeClr val="accent2">
                  <a:lumMod val="60000"/>
                  <a:lumOff val="40000"/>
                </a:schemeClr>
              </a:buClr>
              <a:buSzPct val="80000"/>
              <a:buNone/>
              <a:defRPr/>
            </a:pPr>
            <a:r>
              <a:rPr lang="en-US" sz="2000" b="1" dirty="0">
                <a:solidFill>
                  <a:srgbClr val="92D050"/>
                </a:solidFill>
              </a:rPr>
              <a:t>Do:</a:t>
            </a:r>
            <a:endParaRPr lang="en-US" dirty="0">
              <a:solidFill>
                <a:schemeClr val="tx1"/>
              </a:solidFill>
            </a:endParaRPr>
          </a:p>
          <a:p>
            <a:pPr>
              <a:spcBef>
                <a:spcPts val="300"/>
              </a:spcBef>
              <a:buSzPct val="80000"/>
              <a:buFont typeface="Arial" panose="020B0604020202020204" pitchFamily="34" charset="0"/>
              <a:buChar char="•"/>
            </a:pPr>
            <a:r>
              <a:rPr lang="en-US" sz="2000" dirty="0" err="1">
                <a:solidFill>
                  <a:srgbClr val="000000"/>
                </a:solidFill>
              </a:rPr>
              <a:t>Practise</a:t>
            </a:r>
            <a:r>
              <a:rPr lang="en-US" sz="2000" dirty="0">
                <a:solidFill>
                  <a:srgbClr val="000000"/>
                </a:solidFill>
              </a:rPr>
              <a:t> good housekeeping.</a:t>
            </a:r>
          </a:p>
          <a:p>
            <a:pPr>
              <a:spcBef>
                <a:spcPts val="300"/>
              </a:spcBef>
              <a:buSzPct val="80000"/>
              <a:buFont typeface="Arial" panose="020B0604020202020204" pitchFamily="34" charset="0"/>
              <a:buChar char="•"/>
            </a:pPr>
            <a:r>
              <a:rPr lang="en-US" sz="2000" dirty="0">
                <a:solidFill>
                  <a:srgbClr val="000000"/>
                </a:solidFill>
              </a:rPr>
              <a:t>Wear anti-slip shoes.</a:t>
            </a:r>
          </a:p>
          <a:p>
            <a:pPr>
              <a:spcBef>
                <a:spcPts val="300"/>
              </a:spcBef>
              <a:buSzPct val="80000"/>
              <a:buFont typeface="Arial" panose="020B0604020202020204" pitchFamily="34" charset="0"/>
              <a:buChar char="•"/>
            </a:pPr>
            <a:r>
              <a:rPr lang="en-US" sz="2000" dirty="0">
                <a:solidFill>
                  <a:srgbClr val="000000"/>
                </a:solidFill>
              </a:rPr>
              <a:t>Report uneven/damaged flooring.</a:t>
            </a:r>
          </a:p>
          <a:p>
            <a:pPr defTabSz="914400">
              <a:spcBef>
                <a:spcPts val="300"/>
              </a:spcBef>
              <a:buSzPct val="80000"/>
              <a:buFont typeface="Arial" panose="020B0604020202020204" pitchFamily="34" charset="0"/>
              <a:buChar char="•"/>
              <a:defRPr/>
            </a:pPr>
            <a:r>
              <a:rPr lang="en-US" sz="2000" dirty="0">
                <a:solidFill>
                  <a:srgbClr val="000000"/>
                </a:solidFill>
              </a:rPr>
              <a:t>Put up warning signs:</a:t>
            </a:r>
          </a:p>
          <a:p>
            <a:pPr marL="800100" lvl="1" indent="-342900" defTabSz="914400">
              <a:spcBef>
                <a:spcPts val="300"/>
              </a:spcBef>
              <a:buSzPct val="80000"/>
              <a:buFont typeface="Wingdings" panose="05000000000000000000" pitchFamily="2" charset="2"/>
              <a:buChar char="v"/>
              <a:defRPr/>
            </a:pPr>
            <a:r>
              <a:rPr lang="en-US" dirty="0">
                <a:solidFill>
                  <a:srgbClr val="000000"/>
                </a:solidFill>
              </a:rPr>
              <a:t>slippery floors </a:t>
            </a:r>
          </a:p>
          <a:p>
            <a:pPr marL="800100" lvl="1" indent="-342900" defTabSz="914400">
              <a:spcBef>
                <a:spcPts val="300"/>
              </a:spcBef>
              <a:buSzPct val="80000"/>
              <a:buFont typeface="Wingdings" panose="05000000000000000000" pitchFamily="2" charset="2"/>
              <a:buChar char="v"/>
              <a:defRPr/>
            </a:pPr>
            <a:r>
              <a:rPr lang="en-US" dirty="0">
                <a:solidFill>
                  <a:srgbClr val="000000"/>
                </a:solidFill>
              </a:rPr>
              <a:t>uneven floor</a:t>
            </a:r>
          </a:p>
          <a:p>
            <a:pPr marL="800100" lvl="1" indent="-342900" defTabSz="914400">
              <a:spcBef>
                <a:spcPts val="300"/>
              </a:spcBef>
              <a:buSzPct val="80000"/>
              <a:buFont typeface="Wingdings" panose="05000000000000000000" pitchFamily="2" charset="2"/>
              <a:buChar char="v"/>
              <a:defRPr/>
            </a:pPr>
            <a:r>
              <a:rPr lang="en-US" dirty="0">
                <a:solidFill>
                  <a:srgbClr val="000000"/>
                </a:solidFill>
              </a:rPr>
              <a:t>damaged floors </a:t>
            </a:r>
          </a:p>
          <a:p>
            <a:pPr marL="0" indent="0">
              <a:buNone/>
            </a:pPr>
            <a:br>
              <a:rPr lang="en-SG" b="1" dirty="0">
                <a:solidFill>
                  <a:srgbClr val="92D050"/>
                </a:solidFill>
                <a:latin typeface="+mj-lt"/>
              </a:rPr>
            </a:br>
            <a:endParaRPr lang="en-SG" b="1" dirty="0">
              <a:solidFill>
                <a:srgbClr val="92D050"/>
              </a:solidFill>
              <a:latin typeface="+mj-lt"/>
            </a:endParaRPr>
          </a:p>
        </p:txBody>
      </p:sp>
      <p:sp>
        <p:nvSpPr>
          <p:cNvPr id="4" name="Picture Placeholder 3">
            <a:extLst>
              <a:ext uri="{FF2B5EF4-FFF2-40B4-BE49-F238E27FC236}">
                <a16:creationId xmlns:a16="http://schemas.microsoft.com/office/drawing/2014/main" id="{0FD140BA-9397-4F13-9B8C-866B3F88F13E}"/>
              </a:ext>
            </a:extLst>
          </p:cNvPr>
          <p:cNvSpPr>
            <a:spLocks noGrp="1"/>
          </p:cNvSpPr>
          <p:nvPr>
            <p:ph type="pic" sz="quarter" idx="11"/>
          </p:nvPr>
        </p:nvSpPr>
        <p:spPr/>
        <p:txBody>
          <a:bodyPr/>
          <a:lstStyle/>
          <a:p>
            <a:endParaRPr lang="en-SG"/>
          </a:p>
        </p:txBody>
      </p:sp>
      <p:sp>
        <p:nvSpPr>
          <p:cNvPr id="5" name="Slide Number Placeholder 4">
            <a:extLst>
              <a:ext uri="{FF2B5EF4-FFF2-40B4-BE49-F238E27FC236}">
                <a16:creationId xmlns:a16="http://schemas.microsoft.com/office/drawing/2014/main" id="{EAEB4D84-AD9F-4F5A-BBE5-F777501067C4}"/>
              </a:ext>
            </a:extLst>
          </p:cNvPr>
          <p:cNvSpPr>
            <a:spLocks noGrp="1"/>
          </p:cNvSpPr>
          <p:nvPr>
            <p:ph type="sldNum" sz="quarter" idx="12"/>
          </p:nvPr>
        </p:nvSpPr>
        <p:spPr>
          <a:xfrm>
            <a:off x="7025763" y="6489291"/>
            <a:ext cx="2057400" cy="262740"/>
          </a:xfrm>
        </p:spPr>
        <p:txBody>
          <a:bodyPr/>
          <a:lstStyle/>
          <a:p>
            <a:fld id="{8584D53F-AF5E-4723-96CB-40045B6453DE}" type="slidenum">
              <a:rPr lang="en-SG" smtClean="0"/>
              <a:t>13</a:t>
            </a:fld>
            <a:endParaRPr lang="en-SG" dirty="0"/>
          </a:p>
        </p:txBody>
      </p:sp>
      <p:sp>
        <p:nvSpPr>
          <p:cNvPr id="6" name="Picture Placeholder 5">
            <a:extLst>
              <a:ext uri="{FF2B5EF4-FFF2-40B4-BE49-F238E27FC236}">
                <a16:creationId xmlns:a16="http://schemas.microsoft.com/office/drawing/2014/main" id="{A080D9A8-6E7A-4521-A679-5C6DFDCE9FDD}"/>
              </a:ext>
            </a:extLst>
          </p:cNvPr>
          <p:cNvSpPr>
            <a:spLocks noGrp="1"/>
          </p:cNvSpPr>
          <p:nvPr>
            <p:ph type="pic" sz="quarter" idx="13"/>
          </p:nvPr>
        </p:nvSpPr>
        <p:spPr>
          <a:xfrm>
            <a:off x="6159500" y="4131023"/>
            <a:ext cx="2622550" cy="2300257"/>
          </a:xfrm>
        </p:spPr>
        <p:txBody>
          <a:bodyPr/>
          <a:lstStyle/>
          <a:p>
            <a:endParaRPr lang="en-SG"/>
          </a:p>
        </p:txBody>
      </p:sp>
      <p:pic>
        <p:nvPicPr>
          <p:cNvPr id="16" name="Picture 15">
            <a:extLst>
              <a:ext uri="{FF2B5EF4-FFF2-40B4-BE49-F238E27FC236}">
                <a16:creationId xmlns:a16="http://schemas.microsoft.com/office/drawing/2014/main" id="{2C358E59-E110-46AA-A3CC-B1AC3E8EBF0A}"/>
              </a:ext>
            </a:extLst>
          </p:cNvPr>
          <p:cNvPicPr>
            <a:picLocks noChangeAspect="1"/>
          </p:cNvPicPr>
          <p:nvPr/>
        </p:nvPicPr>
        <p:blipFill>
          <a:blip r:embed="rId3"/>
          <a:stretch>
            <a:fillRect/>
          </a:stretch>
        </p:blipFill>
        <p:spPr>
          <a:xfrm>
            <a:off x="6164265" y="4061601"/>
            <a:ext cx="2622550" cy="2369682"/>
          </a:xfrm>
          <a:prstGeom prst="rect">
            <a:avLst/>
          </a:prstGeom>
        </p:spPr>
      </p:pic>
      <p:sp>
        <p:nvSpPr>
          <p:cNvPr id="17" name="Rectangle 16">
            <a:extLst>
              <a:ext uri="{FF2B5EF4-FFF2-40B4-BE49-F238E27FC236}">
                <a16:creationId xmlns:a16="http://schemas.microsoft.com/office/drawing/2014/main" id="{8851666A-DB1D-494B-8C35-B9B541CEF79F}"/>
              </a:ext>
            </a:extLst>
          </p:cNvPr>
          <p:cNvSpPr/>
          <p:nvPr/>
        </p:nvSpPr>
        <p:spPr>
          <a:xfrm>
            <a:off x="6164264" y="1701627"/>
            <a:ext cx="2617785" cy="2300257"/>
          </a:xfrm>
          <a:prstGeom prst="rect">
            <a:avLst/>
          </a:prstGeom>
          <a:solidFill>
            <a:schemeClr val="accent2">
              <a:lumMod val="20000"/>
              <a:lumOff val="80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Insert picture of obstructed walkway or spills</a:t>
            </a:r>
          </a:p>
        </p:txBody>
      </p:sp>
    </p:spTree>
    <p:extLst>
      <p:ext uri="{BB962C8B-B14F-4D97-AF65-F5344CB8AC3E}">
        <p14:creationId xmlns:p14="http://schemas.microsoft.com/office/powerpoint/2010/main" val="2253300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506A-1128-4FC5-847D-F9CEC274515D}"/>
              </a:ext>
            </a:extLst>
          </p:cNvPr>
          <p:cNvSpPr>
            <a:spLocks noGrp="1"/>
          </p:cNvSpPr>
          <p:nvPr>
            <p:ph type="title"/>
          </p:nvPr>
        </p:nvSpPr>
        <p:spPr/>
        <p:txBody>
          <a:bodyPr/>
          <a:lstStyle/>
          <a:p>
            <a:r>
              <a:rPr lang="en-SG" dirty="0"/>
              <a:t>Slips, Trips and Falls</a:t>
            </a:r>
          </a:p>
        </p:txBody>
      </p:sp>
      <p:sp>
        <p:nvSpPr>
          <p:cNvPr id="3" name="Text Placeholder 2">
            <a:extLst>
              <a:ext uri="{FF2B5EF4-FFF2-40B4-BE49-F238E27FC236}">
                <a16:creationId xmlns:a16="http://schemas.microsoft.com/office/drawing/2014/main" id="{21740F10-827D-4EFD-8336-9C42CBD693F3}"/>
              </a:ext>
            </a:extLst>
          </p:cNvPr>
          <p:cNvSpPr>
            <a:spLocks noGrp="1"/>
          </p:cNvSpPr>
          <p:nvPr>
            <p:ph type="body" sz="quarter" idx="10"/>
          </p:nvPr>
        </p:nvSpPr>
        <p:spPr/>
        <p:txBody>
          <a:bodyPr/>
          <a:lstStyle/>
          <a:p>
            <a:pPr marL="0" indent="0">
              <a:buNone/>
            </a:pPr>
            <a:r>
              <a:rPr lang="en-SG" sz="2000" dirty="0">
                <a:solidFill>
                  <a:srgbClr val="000000"/>
                </a:solidFill>
              </a:rPr>
              <a:t>Some control measures include:</a:t>
            </a:r>
            <a:br>
              <a:rPr lang="en-SG" sz="2000" dirty="0">
                <a:solidFill>
                  <a:srgbClr val="000000"/>
                </a:solidFill>
              </a:rPr>
            </a:br>
            <a:endParaRPr lang="en-SG" sz="2000" dirty="0">
              <a:solidFill>
                <a:srgbClr val="000000"/>
              </a:solidFill>
            </a:endParaRPr>
          </a:p>
          <a:p>
            <a:pPr marL="285750" indent="-285750">
              <a:buFont typeface="Arial" panose="020B0604020202020204" pitchFamily="34" charset="0"/>
              <a:buChar char="•"/>
            </a:pPr>
            <a:r>
              <a:rPr lang="en-SG" sz="2000" dirty="0">
                <a:solidFill>
                  <a:srgbClr val="000000"/>
                </a:solidFill>
              </a:rPr>
              <a:t>Cable trench to cover cables </a:t>
            </a:r>
          </a:p>
          <a:p>
            <a:pPr marL="285750" indent="-285750">
              <a:buFont typeface="Arial" panose="020B0604020202020204" pitchFamily="34" charset="0"/>
              <a:buChar char="•"/>
            </a:pPr>
            <a:r>
              <a:rPr lang="en-SG" sz="2000" dirty="0">
                <a:solidFill>
                  <a:srgbClr val="000000"/>
                </a:solidFill>
              </a:rPr>
              <a:t>Increase floor resistance e.g., placing anti-slip tape/mat/tiles</a:t>
            </a:r>
            <a:br>
              <a:rPr lang="en-SG" dirty="0"/>
            </a:br>
            <a:endParaRPr lang="en-SG" dirty="0"/>
          </a:p>
        </p:txBody>
      </p:sp>
      <p:pic>
        <p:nvPicPr>
          <p:cNvPr id="13" name="Picture Placeholder 12">
            <a:extLst>
              <a:ext uri="{FF2B5EF4-FFF2-40B4-BE49-F238E27FC236}">
                <a16:creationId xmlns:a16="http://schemas.microsoft.com/office/drawing/2014/main" id="{686AA0D7-BA3A-4F5F-9CCB-624C3E4B60E8}"/>
              </a:ext>
            </a:extLst>
          </p:cNvPr>
          <p:cNvPicPr>
            <a:picLocks noGrp="1" noChangeAspect="1"/>
          </p:cNvPicPr>
          <p:nvPr>
            <p:ph type="pic" sz="quarter" idx="11"/>
          </p:nvPr>
        </p:nvPicPr>
        <p:blipFill>
          <a:blip r:embed="rId3"/>
          <a:srcRect l="4970" r="4970"/>
          <a:stretch>
            <a:fillRect/>
          </a:stretch>
        </p:blipFill>
        <p:spPr>
          <a:xfrm>
            <a:off x="7148045" y="1703332"/>
            <a:ext cx="1440745" cy="1872729"/>
          </a:xfrm>
        </p:spPr>
      </p:pic>
      <p:sp>
        <p:nvSpPr>
          <p:cNvPr id="5" name="Slide Number Placeholder 4">
            <a:extLst>
              <a:ext uri="{FF2B5EF4-FFF2-40B4-BE49-F238E27FC236}">
                <a16:creationId xmlns:a16="http://schemas.microsoft.com/office/drawing/2014/main" id="{5ECC8C66-DFD6-49BD-B449-CB76019A4B23}"/>
              </a:ext>
            </a:extLst>
          </p:cNvPr>
          <p:cNvSpPr>
            <a:spLocks noGrp="1"/>
          </p:cNvSpPr>
          <p:nvPr>
            <p:ph type="sldNum" sz="quarter" idx="12"/>
          </p:nvPr>
        </p:nvSpPr>
        <p:spPr/>
        <p:txBody>
          <a:bodyPr/>
          <a:lstStyle/>
          <a:p>
            <a:fld id="{8584D53F-AF5E-4723-96CB-40045B6453DE}" type="slidenum">
              <a:rPr lang="en-SG" smtClean="0"/>
              <a:t>14</a:t>
            </a:fld>
            <a:endParaRPr lang="en-SG"/>
          </a:p>
        </p:txBody>
      </p:sp>
      <p:pic>
        <p:nvPicPr>
          <p:cNvPr id="10" name="Picture Placeholder 9">
            <a:extLst>
              <a:ext uri="{FF2B5EF4-FFF2-40B4-BE49-F238E27FC236}">
                <a16:creationId xmlns:a16="http://schemas.microsoft.com/office/drawing/2014/main" id="{D8A70BC6-58CF-487F-B965-5C7197AF513A}"/>
              </a:ext>
            </a:extLst>
          </p:cNvPr>
          <p:cNvPicPr>
            <a:picLocks noGrp="1" noChangeAspect="1"/>
          </p:cNvPicPr>
          <p:nvPr>
            <p:ph type="pic" sz="quarter" idx="14"/>
          </p:nvPr>
        </p:nvPicPr>
        <p:blipFill>
          <a:blip r:embed="rId4"/>
          <a:srcRect l="5255" r="5255"/>
          <a:stretch>
            <a:fillRect/>
          </a:stretch>
        </p:blipFill>
        <p:spPr>
          <a:xfrm>
            <a:off x="5280267" y="1703333"/>
            <a:ext cx="1440745" cy="1872728"/>
          </a:xfrm>
        </p:spPr>
      </p:pic>
      <p:pic>
        <p:nvPicPr>
          <p:cNvPr id="19" name="Picture Placeholder 18">
            <a:extLst>
              <a:ext uri="{FF2B5EF4-FFF2-40B4-BE49-F238E27FC236}">
                <a16:creationId xmlns:a16="http://schemas.microsoft.com/office/drawing/2014/main" id="{5121C09B-6758-4C28-9021-9E204E9F897C}"/>
              </a:ext>
            </a:extLst>
          </p:cNvPr>
          <p:cNvPicPr>
            <a:picLocks noGrp="1" noChangeAspect="1"/>
          </p:cNvPicPr>
          <p:nvPr>
            <p:ph type="pic" sz="quarter" idx="15"/>
          </p:nvPr>
        </p:nvPicPr>
        <p:blipFill>
          <a:blip r:embed="rId5"/>
          <a:srcRect l="4400" r="4400"/>
          <a:stretch>
            <a:fillRect/>
          </a:stretch>
        </p:blipFill>
        <p:spPr>
          <a:xfrm>
            <a:off x="7148046" y="4131024"/>
            <a:ext cx="1397070" cy="1815959"/>
          </a:xfrm>
        </p:spPr>
      </p:pic>
      <p:pic>
        <p:nvPicPr>
          <p:cNvPr id="16" name="Picture Placeholder 15">
            <a:extLst>
              <a:ext uri="{FF2B5EF4-FFF2-40B4-BE49-F238E27FC236}">
                <a16:creationId xmlns:a16="http://schemas.microsoft.com/office/drawing/2014/main" id="{0B121C1C-B3CD-4F67-BD2E-E925BCE56F12}"/>
              </a:ext>
            </a:extLst>
          </p:cNvPr>
          <p:cNvPicPr>
            <a:picLocks noGrp="1" noChangeAspect="1"/>
          </p:cNvPicPr>
          <p:nvPr>
            <p:ph type="pic" sz="quarter" idx="16"/>
          </p:nvPr>
        </p:nvPicPr>
        <p:blipFill>
          <a:blip r:embed="rId6"/>
          <a:srcRect l="7103" r="7103"/>
          <a:stretch>
            <a:fillRect/>
          </a:stretch>
        </p:blipFill>
        <p:spPr>
          <a:xfrm>
            <a:off x="5323942" y="4131024"/>
            <a:ext cx="1397070" cy="1815959"/>
          </a:xfrm>
        </p:spPr>
      </p:pic>
      <p:sp>
        <p:nvSpPr>
          <p:cNvPr id="11" name="TextBox 10">
            <a:extLst>
              <a:ext uri="{FF2B5EF4-FFF2-40B4-BE49-F238E27FC236}">
                <a16:creationId xmlns:a16="http://schemas.microsoft.com/office/drawing/2014/main" id="{2100B70C-4718-416A-812B-E38DBCBE6A5D}"/>
              </a:ext>
            </a:extLst>
          </p:cNvPr>
          <p:cNvSpPr txBox="1"/>
          <p:nvPr/>
        </p:nvSpPr>
        <p:spPr>
          <a:xfrm>
            <a:off x="5247087" y="3540637"/>
            <a:ext cx="1428596" cy="523220"/>
          </a:xfrm>
          <a:prstGeom prst="rect">
            <a:avLst/>
          </a:prstGeom>
          <a:noFill/>
        </p:spPr>
        <p:txBody>
          <a:bodyPr wrap="none" rtlCol="0">
            <a:spAutoFit/>
          </a:bodyPr>
          <a:lstStyle/>
          <a:p>
            <a:r>
              <a:rPr lang="en-SG" sz="1400" dirty="0">
                <a:solidFill>
                  <a:srgbClr val="000000"/>
                </a:solidFill>
              </a:rPr>
              <a:t>Cable trench </a:t>
            </a:r>
            <a:br>
              <a:rPr lang="en-SG" sz="1400" dirty="0">
                <a:solidFill>
                  <a:srgbClr val="000000"/>
                </a:solidFill>
              </a:rPr>
            </a:br>
            <a:r>
              <a:rPr lang="en-SG" sz="1400" dirty="0">
                <a:solidFill>
                  <a:srgbClr val="000000"/>
                </a:solidFill>
              </a:rPr>
              <a:t>covering cables</a:t>
            </a:r>
          </a:p>
        </p:txBody>
      </p:sp>
      <p:sp>
        <p:nvSpPr>
          <p:cNvPr id="14" name="TextBox 13">
            <a:extLst>
              <a:ext uri="{FF2B5EF4-FFF2-40B4-BE49-F238E27FC236}">
                <a16:creationId xmlns:a16="http://schemas.microsoft.com/office/drawing/2014/main" id="{8EA787E3-80F6-4D1C-A960-C075A8AD4892}"/>
              </a:ext>
            </a:extLst>
          </p:cNvPr>
          <p:cNvSpPr txBox="1"/>
          <p:nvPr/>
        </p:nvSpPr>
        <p:spPr>
          <a:xfrm>
            <a:off x="7102716" y="3546461"/>
            <a:ext cx="1170513" cy="307777"/>
          </a:xfrm>
          <a:prstGeom prst="rect">
            <a:avLst/>
          </a:prstGeom>
          <a:noFill/>
        </p:spPr>
        <p:txBody>
          <a:bodyPr wrap="none" rtlCol="0">
            <a:spAutoFit/>
          </a:bodyPr>
          <a:lstStyle/>
          <a:p>
            <a:r>
              <a:rPr lang="en-SG" sz="1400" dirty="0">
                <a:solidFill>
                  <a:srgbClr val="000000"/>
                </a:solidFill>
              </a:rPr>
              <a:t>Anti-slip mat</a:t>
            </a:r>
          </a:p>
        </p:txBody>
      </p:sp>
      <p:sp>
        <p:nvSpPr>
          <p:cNvPr id="17" name="TextBox 16">
            <a:extLst>
              <a:ext uri="{FF2B5EF4-FFF2-40B4-BE49-F238E27FC236}">
                <a16:creationId xmlns:a16="http://schemas.microsoft.com/office/drawing/2014/main" id="{23BC003F-4DD6-4A96-8057-AD9CF891E34D}"/>
              </a:ext>
            </a:extLst>
          </p:cNvPr>
          <p:cNvSpPr txBox="1"/>
          <p:nvPr/>
        </p:nvSpPr>
        <p:spPr>
          <a:xfrm>
            <a:off x="5283127" y="5946983"/>
            <a:ext cx="1322542" cy="523220"/>
          </a:xfrm>
          <a:prstGeom prst="rect">
            <a:avLst/>
          </a:prstGeom>
          <a:noFill/>
        </p:spPr>
        <p:txBody>
          <a:bodyPr wrap="none" rtlCol="0">
            <a:spAutoFit/>
          </a:bodyPr>
          <a:lstStyle/>
          <a:p>
            <a:r>
              <a:rPr lang="en-SG" sz="1400" dirty="0">
                <a:solidFill>
                  <a:srgbClr val="000000"/>
                </a:solidFill>
              </a:rPr>
              <a:t>Warning strips</a:t>
            </a:r>
            <a:br>
              <a:rPr lang="en-SG" sz="1400" dirty="0">
                <a:solidFill>
                  <a:srgbClr val="000000"/>
                </a:solidFill>
              </a:rPr>
            </a:br>
            <a:r>
              <a:rPr lang="en-SG" sz="1400" dirty="0">
                <a:solidFill>
                  <a:srgbClr val="000000"/>
                </a:solidFill>
              </a:rPr>
              <a:t>on steps</a:t>
            </a:r>
          </a:p>
        </p:txBody>
      </p:sp>
      <p:sp>
        <p:nvSpPr>
          <p:cNvPr id="20" name="TextBox 19">
            <a:extLst>
              <a:ext uri="{FF2B5EF4-FFF2-40B4-BE49-F238E27FC236}">
                <a16:creationId xmlns:a16="http://schemas.microsoft.com/office/drawing/2014/main" id="{D6D277B4-4199-4F03-8163-F8CC14FA079B}"/>
              </a:ext>
            </a:extLst>
          </p:cNvPr>
          <p:cNvSpPr txBox="1"/>
          <p:nvPr/>
        </p:nvSpPr>
        <p:spPr>
          <a:xfrm>
            <a:off x="7102716" y="5946983"/>
            <a:ext cx="1101584" cy="307777"/>
          </a:xfrm>
          <a:prstGeom prst="rect">
            <a:avLst/>
          </a:prstGeom>
          <a:noFill/>
        </p:spPr>
        <p:txBody>
          <a:bodyPr wrap="none" rtlCol="0">
            <a:spAutoFit/>
          </a:bodyPr>
          <a:lstStyle/>
          <a:p>
            <a:r>
              <a:rPr lang="en-SG" sz="1400" dirty="0">
                <a:solidFill>
                  <a:srgbClr val="000000"/>
                </a:solidFill>
              </a:rPr>
              <a:t>Anti-slip tile</a:t>
            </a:r>
          </a:p>
        </p:txBody>
      </p:sp>
    </p:spTree>
    <p:extLst>
      <p:ext uri="{BB962C8B-B14F-4D97-AF65-F5344CB8AC3E}">
        <p14:creationId xmlns:p14="http://schemas.microsoft.com/office/powerpoint/2010/main" val="256856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4453-74E4-4C5E-8348-6CA4655564F7}"/>
              </a:ext>
            </a:extLst>
          </p:cNvPr>
          <p:cNvSpPr>
            <a:spLocks noGrp="1"/>
          </p:cNvSpPr>
          <p:nvPr>
            <p:ph type="title"/>
          </p:nvPr>
        </p:nvSpPr>
        <p:spPr/>
        <p:txBody>
          <a:bodyPr/>
          <a:lstStyle/>
          <a:p>
            <a:r>
              <a:rPr lang="en-SG" dirty="0"/>
              <a:t>Slips, Trips and Falls</a:t>
            </a:r>
          </a:p>
        </p:txBody>
      </p:sp>
      <p:sp>
        <p:nvSpPr>
          <p:cNvPr id="3" name="Text Placeholder 2">
            <a:extLst>
              <a:ext uri="{FF2B5EF4-FFF2-40B4-BE49-F238E27FC236}">
                <a16:creationId xmlns:a16="http://schemas.microsoft.com/office/drawing/2014/main" id="{567B3566-B032-4FD6-8294-82FB4426AA9D}"/>
              </a:ext>
            </a:extLst>
          </p:cNvPr>
          <p:cNvSpPr>
            <a:spLocks noGrp="1"/>
          </p:cNvSpPr>
          <p:nvPr>
            <p:ph type="body" sz="quarter" idx="10"/>
          </p:nvPr>
        </p:nvSpPr>
        <p:spPr>
          <a:xfrm>
            <a:off x="361950" y="1703332"/>
            <a:ext cx="5619507" cy="4802342"/>
          </a:xfrm>
        </p:spPr>
        <p:txBody>
          <a:bodyPr/>
          <a:lstStyle/>
          <a:p>
            <a:pPr marL="0" indent="0">
              <a:spcBef>
                <a:spcPts val="300"/>
              </a:spcBef>
              <a:buClr>
                <a:schemeClr val="accent2">
                  <a:lumMod val="60000"/>
                  <a:lumOff val="40000"/>
                </a:schemeClr>
              </a:buClr>
              <a:buSzPct val="70000"/>
              <a:buNone/>
            </a:pPr>
            <a:r>
              <a:rPr lang="en-US" sz="1800" b="1" dirty="0">
                <a:solidFill>
                  <a:srgbClr val="000000"/>
                </a:solidFill>
              </a:rPr>
              <a:t>Case Study</a:t>
            </a:r>
          </a:p>
          <a:p>
            <a:pPr>
              <a:spcBef>
                <a:spcPts val="300"/>
              </a:spcBef>
              <a:buSzPct val="70000"/>
              <a:buFont typeface="Arial" panose="020B0604020202020204" pitchFamily="34" charset="0"/>
              <a:buChar char="•"/>
            </a:pPr>
            <a:r>
              <a:rPr lang="en-US" sz="1800" dirty="0">
                <a:solidFill>
                  <a:srgbClr val="000000"/>
                </a:solidFill>
              </a:rPr>
              <a:t>A worker slipped, fell and hit her head on the floor at a bread factory around 1.30 am.</a:t>
            </a:r>
          </a:p>
          <a:p>
            <a:pPr>
              <a:spcBef>
                <a:spcPts val="300"/>
              </a:spcBef>
              <a:buSzPct val="70000"/>
              <a:buFont typeface="Arial" panose="020B0604020202020204" pitchFamily="34" charset="0"/>
              <a:buChar char="•"/>
            </a:pPr>
            <a:r>
              <a:rPr lang="en-US" sz="1800" dirty="0">
                <a:solidFill>
                  <a:srgbClr val="000000"/>
                </a:solidFill>
              </a:rPr>
              <a:t>The slippery floor was caused by condensation outside the freezer. Worker was wearing her own footwear and walking towards the freezer when the accident happened.</a:t>
            </a:r>
          </a:p>
          <a:p>
            <a:pPr>
              <a:spcBef>
                <a:spcPts val="300"/>
              </a:spcBef>
              <a:buSzPct val="70000"/>
              <a:buFont typeface="Arial" panose="020B0604020202020204" pitchFamily="34" charset="0"/>
              <a:buChar char="•"/>
            </a:pPr>
            <a:r>
              <a:rPr lang="en-US" sz="1800" dirty="0">
                <a:solidFill>
                  <a:srgbClr val="000000"/>
                </a:solidFill>
              </a:rPr>
              <a:t>The worker became unconscious and subsequently passed away.</a:t>
            </a:r>
          </a:p>
          <a:p>
            <a:pPr marL="0" indent="0">
              <a:spcBef>
                <a:spcPts val="300"/>
              </a:spcBef>
              <a:buClr>
                <a:schemeClr val="accent2">
                  <a:lumMod val="60000"/>
                  <a:lumOff val="40000"/>
                </a:schemeClr>
              </a:buClr>
              <a:buSzPct val="70000"/>
              <a:buNone/>
            </a:pPr>
            <a:r>
              <a:rPr lang="en-US" sz="1800" b="1" dirty="0">
                <a:solidFill>
                  <a:srgbClr val="000000"/>
                </a:solidFill>
              </a:rPr>
              <a:t>Recommendations</a:t>
            </a:r>
          </a:p>
          <a:p>
            <a:pPr>
              <a:spcBef>
                <a:spcPts val="300"/>
              </a:spcBef>
              <a:buSzPct val="70000"/>
              <a:buFont typeface="Arial" panose="020B0604020202020204" pitchFamily="34" charset="0"/>
              <a:buChar char="•"/>
            </a:pPr>
            <a:r>
              <a:rPr lang="en-US" sz="1800" dirty="0" err="1">
                <a:solidFill>
                  <a:srgbClr val="000000"/>
                </a:solidFill>
              </a:rPr>
              <a:t>Practise</a:t>
            </a:r>
            <a:r>
              <a:rPr lang="en-US" sz="1800" dirty="0">
                <a:solidFill>
                  <a:srgbClr val="000000"/>
                </a:solidFill>
              </a:rPr>
              <a:t> good housekeeping by keeping the floor dry. </a:t>
            </a:r>
          </a:p>
          <a:p>
            <a:pPr>
              <a:spcBef>
                <a:spcPts val="300"/>
              </a:spcBef>
              <a:buSzPct val="70000"/>
              <a:buFont typeface="Arial" panose="020B0604020202020204" pitchFamily="34" charset="0"/>
              <a:buChar char="•"/>
            </a:pPr>
            <a:r>
              <a:rPr lang="en-US" sz="1800" dirty="0">
                <a:solidFill>
                  <a:srgbClr val="000000"/>
                </a:solidFill>
              </a:rPr>
              <a:t>Install signages to warn others of wet floor.</a:t>
            </a:r>
          </a:p>
          <a:p>
            <a:pPr>
              <a:spcBef>
                <a:spcPts val="300"/>
              </a:spcBef>
              <a:buSzPct val="70000"/>
              <a:buFont typeface="Arial" panose="020B0604020202020204" pitchFamily="34" charset="0"/>
              <a:buChar char="•"/>
            </a:pPr>
            <a:r>
              <a:rPr lang="en-US" sz="1800" dirty="0">
                <a:solidFill>
                  <a:srgbClr val="000000"/>
                </a:solidFill>
              </a:rPr>
              <a:t>Wear safety footwear at all times and ensure that it is in good condition by checking it regularly.</a:t>
            </a:r>
          </a:p>
          <a:p>
            <a:pPr marL="0" indent="0">
              <a:buNone/>
            </a:pPr>
            <a:endParaRPr lang="en-SG" dirty="0"/>
          </a:p>
        </p:txBody>
      </p:sp>
      <p:sp>
        <p:nvSpPr>
          <p:cNvPr id="5" name="Slide Number Placeholder 4">
            <a:extLst>
              <a:ext uri="{FF2B5EF4-FFF2-40B4-BE49-F238E27FC236}">
                <a16:creationId xmlns:a16="http://schemas.microsoft.com/office/drawing/2014/main" id="{E0E0B3BA-0B92-43D9-81DD-9E9FBB6D334B}"/>
              </a:ext>
            </a:extLst>
          </p:cNvPr>
          <p:cNvSpPr>
            <a:spLocks noGrp="1"/>
          </p:cNvSpPr>
          <p:nvPr>
            <p:ph type="sldNum" sz="quarter" idx="12"/>
          </p:nvPr>
        </p:nvSpPr>
        <p:spPr/>
        <p:txBody>
          <a:bodyPr/>
          <a:lstStyle/>
          <a:p>
            <a:fld id="{8584D53F-AF5E-4723-96CB-40045B6453DE}" type="slidenum">
              <a:rPr lang="en-SG" smtClean="0"/>
              <a:t>15</a:t>
            </a:fld>
            <a:endParaRPr lang="en-SG"/>
          </a:p>
        </p:txBody>
      </p:sp>
      <p:pic>
        <p:nvPicPr>
          <p:cNvPr id="6" name="Picture 5">
            <a:extLst>
              <a:ext uri="{FF2B5EF4-FFF2-40B4-BE49-F238E27FC236}">
                <a16:creationId xmlns:a16="http://schemas.microsoft.com/office/drawing/2014/main" id="{7296F9BD-5F65-4351-8A73-9FE62A502A2B}"/>
              </a:ext>
            </a:extLst>
          </p:cNvPr>
          <p:cNvPicPr>
            <a:picLocks noChangeAspect="1"/>
          </p:cNvPicPr>
          <p:nvPr/>
        </p:nvPicPr>
        <p:blipFill>
          <a:blip r:embed="rId3"/>
          <a:stretch>
            <a:fillRect/>
          </a:stretch>
        </p:blipFill>
        <p:spPr>
          <a:xfrm>
            <a:off x="6085564" y="1695914"/>
            <a:ext cx="3058436" cy="2924880"/>
          </a:xfrm>
          <a:prstGeom prst="rect">
            <a:avLst/>
          </a:prstGeom>
        </p:spPr>
      </p:pic>
      <p:sp>
        <p:nvSpPr>
          <p:cNvPr id="7" name="Rectangle 6">
            <a:extLst>
              <a:ext uri="{FF2B5EF4-FFF2-40B4-BE49-F238E27FC236}">
                <a16:creationId xmlns:a16="http://schemas.microsoft.com/office/drawing/2014/main" id="{FCF6130A-8AAC-4398-956C-C53032CA571A}"/>
              </a:ext>
            </a:extLst>
          </p:cNvPr>
          <p:cNvSpPr/>
          <p:nvPr/>
        </p:nvSpPr>
        <p:spPr>
          <a:xfrm>
            <a:off x="6125507" y="4465678"/>
            <a:ext cx="2661306" cy="246221"/>
          </a:xfrm>
          <a:prstGeom prst="rect">
            <a:avLst/>
          </a:prstGeom>
        </p:spPr>
        <p:txBody>
          <a:bodyPr wrap="none">
            <a:spAutoFit/>
          </a:bodyPr>
          <a:lstStyle/>
          <a:p>
            <a:pPr lvl="0" defTabSz="914400">
              <a:spcBef>
                <a:spcPts val="300"/>
              </a:spcBef>
              <a:buClr>
                <a:srgbClr val="C00000">
                  <a:lumMod val="60000"/>
                  <a:lumOff val="40000"/>
                </a:srgbClr>
              </a:buClr>
              <a:buSzPct val="70000"/>
            </a:pPr>
            <a:r>
              <a:rPr lang="en-US" sz="1000" dirty="0">
                <a:solidFill>
                  <a:prstClr val="black"/>
                </a:solidFill>
                <a:latin typeface="Calibri"/>
              </a:rPr>
              <a:t>Ref: Case Studies for Food Manufacturing (</a:t>
            </a:r>
            <a:r>
              <a:rPr lang="en-US" sz="1000" dirty="0">
                <a:solidFill>
                  <a:prstClr val="black"/>
                </a:solidFill>
                <a:latin typeface="Calibri"/>
                <a:hlinkClick r:id="rId4">
                  <a:extLst>
                    <a:ext uri="{A12FA001-AC4F-418D-AE19-62706E023703}">
                      <ahyp:hlinkClr xmlns:ahyp="http://schemas.microsoft.com/office/drawing/2018/hyperlinkcolor" val="tx"/>
                    </a:ext>
                  </a:extLst>
                </a:hlinkClick>
              </a:rPr>
              <a:t>link</a:t>
            </a:r>
            <a:r>
              <a:rPr lang="en-US" sz="1000" dirty="0">
                <a:solidFill>
                  <a:prstClr val="black"/>
                </a:solidFill>
                <a:latin typeface="Calibri"/>
              </a:rPr>
              <a:t>).</a:t>
            </a:r>
          </a:p>
        </p:txBody>
      </p:sp>
    </p:spTree>
    <p:extLst>
      <p:ext uri="{BB962C8B-B14F-4D97-AF65-F5344CB8AC3E}">
        <p14:creationId xmlns:p14="http://schemas.microsoft.com/office/powerpoint/2010/main" val="3338741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3131-5888-448B-9F2A-F78F3CA96D62}"/>
              </a:ext>
            </a:extLst>
          </p:cNvPr>
          <p:cNvSpPr>
            <a:spLocks noGrp="1"/>
          </p:cNvSpPr>
          <p:nvPr>
            <p:ph type="title"/>
          </p:nvPr>
        </p:nvSpPr>
        <p:spPr/>
        <p:txBody>
          <a:bodyPr/>
          <a:lstStyle/>
          <a:p>
            <a:r>
              <a:rPr lang="en-SG" dirty="0"/>
              <a:t>5.2	 Caught in machine</a:t>
            </a:r>
          </a:p>
        </p:txBody>
      </p:sp>
      <p:sp>
        <p:nvSpPr>
          <p:cNvPr id="3" name="Text Placeholder 2">
            <a:extLst>
              <a:ext uri="{FF2B5EF4-FFF2-40B4-BE49-F238E27FC236}">
                <a16:creationId xmlns:a16="http://schemas.microsoft.com/office/drawing/2014/main" id="{618B2ABC-0659-4772-973F-A43CE11B0342}"/>
              </a:ext>
            </a:extLst>
          </p:cNvPr>
          <p:cNvSpPr>
            <a:spLocks noGrp="1"/>
          </p:cNvSpPr>
          <p:nvPr>
            <p:ph type="body" sz="quarter" idx="10"/>
          </p:nvPr>
        </p:nvSpPr>
        <p:spPr/>
        <p:txBody>
          <a:bodyPr/>
          <a:lstStyle/>
          <a:p>
            <a:pPr marL="342900" indent="-342900">
              <a:buFont typeface="Arial" panose="020B0604020202020204" pitchFamily="34" charset="0"/>
              <a:buChar char="•"/>
            </a:pPr>
            <a:r>
              <a:rPr lang="en-US" sz="2000" dirty="0">
                <a:solidFill>
                  <a:srgbClr val="000000"/>
                </a:solidFill>
              </a:rPr>
              <a:t>Machines with moving parts, if not handled properly, can cause severe injuries.</a:t>
            </a:r>
          </a:p>
          <a:p>
            <a:pPr marL="342900" indent="-342900">
              <a:buFont typeface="Arial" panose="020B0604020202020204" pitchFamily="34" charset="0"/>
              <a:buChar char="•"/>
            </a:pPr>
            <a:r>
              <a:rPr lang="en-US" sz="2000" dirty="0">
                <a:solidFill>
                  <a:srgbClr val="000000"/>
                </a:solidFill>
              </a:rPr>
              <a:t>Injuries may also occur when working with unguarded machinery.</a:t>
            </a:r>
          </a:p>
          <a:p>
            <a:pPr marL="342900" indent="-342900">
              <a:buFont typeface="Arial" panose="020B0604020202020204" pitchFamily="34" charset="0"/>
              <a:buChar char="•"/>
            </a:pPr>
            <a:r>
              <a:rPr lang="en-US" sz="2000" dirty="0">
                <a:solidFill>
                  <a:srgbClr val="000000"/>
                </a:solidFill>
              </a:rPr>
              <a:t>Many machines pose mechanical hazards which may lead to cuts  entanglement, crushing, etc.</a:t>
            </a:r>
          </a:p>
          <a:p>
            <a:pPr marL="342900" indent="-342900">
              <a:buFont typeface="Arial" panose="020B0604020202020204" pitchFamily="34" charset="0"/>
              <a:buChar char="•"/>
            </a:pPr>
            <a:r>
              <a:rPr lang="en-US" sz="2000" dirty="0">
                <a:solidFill>
                  <a:srgbClr val="000000"/>
                </a:solidFill>
              </a:rPr>
              <a:t>Use of machine guard is an effective engineering risk control measure.</a:t>
            </a:r>
          </a:p>
          <a:p>
            <a:endParaRPr lang="en-SG" dirty="0"/>
          </a:p>
        </p:txBody>
      </p:sp>
      <p:sp>
        <p:nvSpPr>
          <p:cNvPr id="5" name="Slide Number Placeholder 4">
            <a:extLst>
              <a:ext uri="{FF2B5EF4-FFF2-40B4-BE49-F238E27FC236}">
                <a16:creationId xmlns:a16="http://schemas.microsoft.com/office/drawing/2014/main" id="{7CE1B200-3D4D-4280-BE50-146DF1434CBB}"/>
              </a:ext>
            </a:extLst>
          </p:cNvPr>
          <p:cNvSpPr>
            <a:spLocks noGrp="1"/>
          </p:cNvSpPr>
          <p:nvPr>
            <p:ph type="sldNum" sz="quarter" idx="12"/>
          </p:nvPr>
        </p:nvSpPr>
        <p:spPr/>
        <p:txBody>
          <a:bodyPr/>
          <a:lstStyle/>
          <a:p>
            <a:fld id="{8584D53F-AF5E-4723-96CB-40045B6453DE}" type="slidenum">
              <a:rPr lang="en-SG" smtClean="0"/>
              <a:t>16</a:t>
            </a:fld>
            <a:endParaRPr lang="en-SG" dirty="0"/>
          </a:p>
        </p:txBody>
      </p:sp>
      <p:pic>
        <p:nvPicPr>
          <p:cNvPr id="8" name="Picture 7">
            <a:extLst>
              <a:ext uri="{FF2B5EF4-FFF2-40B4-BE49-F238E27FC236}">
                <a16:creationId xmlns:a16="http://schemas.microsoft.com/office/drawing/2014/main" id="{054852A7-3523-471C-A237-F87CD94BE01C}"/>
              </a:ext>
            </a:extLst>
          </p:cNvPr>
          <p:cNvPicPr>
            <a:picLocks noChangeAspect="1"/>
          </p:cNvPicPr>
          <p:nvPr/>
        </p:nvPicPr>
        <p:blipFill>
          <a:blip r:embed="rId3"/>
          <a:stretch>
            <a:fillRect/>
          </a:stretch>
        </p:blipFill>
        <p:spPr>
          <a:xfrm>
            <a:off x="6164264" y="1703332"/>
            <a:ext cx="2617786" cy="1963340"/>
          </a:xfrm>
          <a:prstGeom prst="rect">
            <a:avLst/>
          </a:prstGeom>
        </p:spPr>
      </p:pic>
      <p:sp>
        <p:nvSpPr>
          <p:cNvPr id="9" name="TextBox 8">
            <a:extLst>
              <a:ext uri="{FF2B5EF4-FFF2-40B4-BE49-F238E27FC236}">
                <a16:creationId xmlns:a16="http://schemas.microsoft.com/office/drawing/2014/main" id="{E68162FC-1A09-4B25-9525-8D302A86CFDF}"/>
              </a:ext>
            </a:extLst>
          </p:cNvPr>
          <p:cNvSpPr txBox="1"/>
          <p:nvPr/>
        </p:nvSpPr>
        <p:spPr>
          <a:xfrm>
            <a:off x="6080469" y="3672496"/>
            <a:ext cx="1745991" cy="307777"/>
          </a:xfrm>
          <a:prstGeom prst="rect">
            <a:avLst/>
          </a:prstGeom>
          <a:noFill/>
        </p:spPr>
        <p:txBody>
          <a:bodyPr wrap="none" rtlCol="0">
            <a:spAutoFit/>
          </a:bodyPr>
          <a:lstStyle/>
          <a:p>
            <a:r>
              <a:rPr lang="en-SG" sz="1400" dirty="0">
                <a:solidFill>
                  <a:srgbClr val="000000"/>
                </a:solidFill>
              </a:rPr>
              <a:t>Mixer without guard</a:t>
            </a:r>
          </a:p>
        </p:txBody>
      </p:sp>
      <p:pic>
        <p:nvPicPr>
          <p:cNvPr id="10" name="Picture 9">
            <a:extLst>
              <a:ext uri="{FF2B5EF4-FFF2-40B4-BE49-F238E27FC236}">
                <a16:creationId xmlns:a16="http://schemas.microsoft.com/office/drawing/2014/main" id="{240AA1CC-6226-4DE4-91F4-385BB46B78D5}"/>
              </a:ext>
            </a:extLst>
          </p:cNvPr>
          <p:cNvPicPr>
            <a:picLocks noChangeAspect="1"/>
          </p:cNvPicPr>
          <p:nvPr/>
        </p:nvPicPr>
        <p:blipFill>
          <a:blip r:embed="rId4"/>
          <a:stretch>
            <a:fillRect/>
          </a:stretch>
        </p:blipFill>
        <p:spPr>
          <a:xfrm>
            <a:off x="6164264" y="4067307"/>
            <a:ext cx="2630342" cy="1844260"/>
          </a:xfrm>
          <a:prstGeom prst="rect">
            <a:avLst/>
          </a:prstGeom>
        </p:spPr>
      </p:pic>
      <p:sp>
        <p:nvSpPr>
          <p:cNvPr id="11" name="TextBox 10">
            <a:extLst>
              <a:ext uri="{FF2B5EF4-FFF2-40B4-BE49-F238E27FC236}">
                <a16:creationId xmlns:a16="http://schemas.microsoft.com/office/drawing/2014/main" id="{630157E6-759E-453E-97A7-C48454018875}"/>
              </a:ext>
            </a:extLst>
          </p:cNvPr>
          <p:cNvSpPr txBox="1"/>
          <p:nvPr/>
        </p:nvSpPr>
        <p:spPr>
          <a:xfrm>
            <a:off x="6080468" y="5911567"/>
            <a:ext cx="2898486" cy="523220"/>
          </a:xfrm>
          <a:prstGeom prst="rect">
            <a:avLst/>
          </a:prstGeom>
          <a:noFill/>
        </p:spPr>
        <p:txBody>
          <a:bodyPr wrap="none" rtlCol="0">
            <a:spAutoFit/>
          </a:bodyPr>
          <a:lstStyle/>
          <a:p>
            <a:r>
              <a:rPr lang="en-SG" sz="1400" dirty="0">
                <a:solidFill>
                  <a:srgbClr val="000000"/>
                </a:solidFill>
              </a:rPr>
              <a:t>Interlock installed such that mixer</a:t>
            </a:r>
            <a:br>
              <a:rPr lang="en-SG" sz="1400" dirty="0">
                <a:solidFill>
                  <a:srgbClr val="000000"/>
                </a:solidFill>
              </a:rPr>
            </a:br>
            <a:r>
              <a:rPr lang="en-SG" sz="1400" dirty="0">
                <a:solidFill>
                  <a:srgbClr val="000000"/>
                </a:solidFill>
              </a:rPr>
              <a:t>will shut off once the cover is lifted</a:t>
            </a:r>
          </a:p>
        </p:txBody>
      </p:sp>
    </p:spTree>
    <p:extLst>
      <p:ext uri="{BB962C8B-B14F-4D97-AF65-F5344CB8AC3E}">
        <p14:creationId xmlns:p14="http://schemas.microsoft.com/office/powerpoint/2010/main" val="1105164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A1CD-6AE5-4E08-89B5-E7C50193FE46}"/>
              </a:ext>
            </a:extLst>
          </p:cNvPr>
          <p:cNvSpPr>
            <a:spLocks noGrp="1"/>
          </p:cNvSpPr>
          <p:nvPr>
            <p:ph type="title"/>
          </p:nvPr>
        </p:nvSpPr>
        <p:spPr/>
        <p:txBody>
          <a:bodyPr/>
          <a:lstStyle/>
          <a:p>
            <a:r>
              <a:rPr lang="en-SG" dirty="0"/>
              <a:t>Caught in machine</a:t>
            </a:r>
          </a:p>
        </p:txBody>
      </p:sp>
      <p:sp>
        <p:nvSpPr>
          <p:cNvPr id="3" name="Text Placeholder 2">
            <a:extLst>
              <a:ext uri="{FF2B5EF4-FFF2-40B4-BE49-F238E27FC236}">
                <a16:creationId xmlns:a16="http://schemas.microsoft.com/office/drawing/2014/main" id="{DDF945BC-AE22-4E56-BB09-0D618E255C7D}"/>
              </a:ext>
            </a:extLst>
          </p:cNvPr>
          <p:cNvSpPr>
            <a:spLocks noGrp="1"/>
          </p:cNvSpPr>
          <p:nvPr>
            <p:ph type="body" sz="quarter" idx="10"/>
          </p:nvPr>
        </p:nvSpPr>
        <p:spPr/>
        <p:txBody>
          <a:bodyPr/>
          <a:lstStyle/>
          <a:p>
            <a:pPr marL="0" indent="0" defTabSz="914400">
              <a:spcBef>
                <a:spcPts val="300"/>
              </a:spcBef>
              <a:buClr>
                <a:schemeClr val="accent2">
                  <a:lumMod val="60000"/>
                  <a:lumOff val="40000"/>
                </a:schemeClr>
              </a:buClr>
              <a:buSzPct val="80000"/>
              <a:buNone/>
              <a:defRPr/>
            </a:pPr>
            <a:r>
              <a:rPr lang="en-US" sz="2000" b="1" dirty="0">
                <a:solidFill>
                  <a:srgbClr val="92D050"/>
                </a:solidFill>
              </a:rPr>
              <a:t>Do:</a:t>
            </a:r>
            <a:endParaRPr lang="en-US" sz="2000" dirty="0">
              <a:solidFill>
                <a:schemeClr val="tx1"/>
              </a:solidFill>
            </a:endParaRPr>
          </a:p>
          <a:p>
            <a:pPr>
              <a:spcBef>
                <a:spcPts val="300"/>
              </a:spcBef>
              <a:buSzPct val="80000"/>
              <a:buFont typeface="Arial" panose="020B0604020202020204" pitchFamily="34" charset="0"/>
              <a:buChar char="•"/>
            </a:pPr>
            <a:r>
              <a:rPr lang="en-US" sz="2000" dirty="0">
                <a:solidFill>
                  <a:srgbClr val="000000"/>
                </a:solidFill>
              </a:rPr>
              <a:t>Allow only trained, competent and </a:t>
            </a:r>
            <a:r>
              <a:rPr lang="en-US" sz="2000" dirty="0" err="1">
                <a:solidFill>
                  <a:srgbClr val="000000"/>
                </a:solidFill>
              </a:rPr>
              <a:t>authorised</a:t>
            </a:r>
            <a:r>
              <a:rPr lang="en-US" sz="2000" dirty="0">
                <a:solidFill>
                  <a:srgbClr val="000000"/>
                </a:solidFill>
              </a:rPr>
              <a:t> personnel to operate the machine.</a:t>
            </a:r>
          </a:p>
          <a:p>
            <a:pPr>
              <a:spcBef>
                <a:spcPts val="300"/>
              </a:spcBef>
              <a:buSzPct val="80000"/>
              <a:buFont typeface="Arial" panose="020B0604020202020204" pitchFamily="34" charset="0"/>
              <a:buChar char="•"/>
            </a:pPr>
            <a:r>
              <a:rPr lang="en-US" sz="2000" dirty="0">
                <a:solidFill>
                  <a:srgbClr val="000000"/>
                </a:solidFill>
              </a:rPr>
              <a:t>Install warning sign(s) to alert machine operator the presence of hazard.</a:t>
            </a:r>
          </a:p>
          <a:p>
            <a:pPr>
              <a:spcBef>
                <a:spcPts val="300"/>
              </a:spcBef>
              <a:buSzPct val="80000"/>
              <a:buFont typeface="Arial" panose="020B0604020202020204" pitchFamily="34" charset="0"/>
              <a:buChar char="•"/>
            </a:pPr>
            <a:r>
              <a:rPr lang="en-US" sz="2000" dirty="0">
                <a:solidFill>
                  <a:srgbClr val="000000"/>
                </a:solidFill>
              </a:rPr>
              <a:t>Ensure machine guarding is in place before operating the machine. </a:t>
            </a:r>
          </a:p>
          <a:p>
            <a:pPr>
              <a:spcBef>
                <a:spcPts val="300"/>
              </a:spcBef>
              <a:buSzPct val="80000"/>
              <a:buFont typeface="Arial" panose="020B0604020202020204" pitchFamily="34" charset="0"/>
              <a:buChar char="•"/>
            </a:pPr>
            <a:r>
              <a:rPr lang="en-US" sz="2000" dirty="0">
                <a:solidFill>
                  <a:srgbClr val="000000"/>
                </a:solidFill>
              </a:rPr>
              <a:t>Turn off the main power switch before carrying out repair, maintenance and inspection. </a:t>
            </a:r>
          </a:p>
          <a:p>
            <a:pPr>
              <a:spcBef>
                <a:spcPts val="300"/>
              </a:spcBef>
              <a:buSzPct val="80000"/>
              <a:buFont typeface="Arial" panose="020B0604020202020204" pitchFamily="34" charset="0"/>
              <a:buChar char="•"/>
            </a:pPr>
            <a:r>
              <a:rPr lang="en-US" sz="2000" dirty="0">
                <a:solidFill>
                  <a:srgbClr val="000000"/>
                </a:solidFill>
              </a:rPr>
              <a:t>Apply Lockout Tagout (</a:t>
            </a:r>
            <a:r>
              <a:rPr lang="en-US" sz="2200" dirty="0">
                <a:solidFill>
                  <a:prstClr val="black"/>
                </a:solidFill>
                <a:latin typeface="Calibri"/>
                <a:hlinkClick r:id="rId3" action="ppaction://hlinksldjump"/>
              </a:rPr>
              <a:t>LOTO </a:t>
            </a:r>
            <a:r>
              <a:rPr lang="en-US" sz="2000" dirty="0">
                <a:solidFill>
                  <a:schemeClr val="tx1"/>
                </a:solidFill>
              </a:rPr>
              <a:t> </a:t>
            </a:r>
            <a:r>
              <a:rPr lang="en-US" sz="2000" dirty="0">
                <a:solidFill>
                  <a:srgbClr val="000000"/>
                </a:solidFill>
              </a:rPr>
              <a:t>) procedure.</a:t>
            </a:r>
          </a:p>
          <a:p>
            <a:pPr marL="0" indent="0">
              <a:spcBef>
                <a:spcPts val="300"/>
              </a:spcBef>
              <a:buSzPct val="80000"/>
              <a:buNone/>
            </a:pPr>
            <a:endParaRPr lang="en-US" sz="2000" dirty="0">
              <a:solidFill>
                <a:schemeClr val="dk1"/>
              </a:solidFill>
            </a:endParaRPr>
          </a:p>
          <a:p>
            <a:pPr marL="0" indent="0">
              <a:spcBef>
                <a:spcPts val="300"/>
              </a:spcBef>
              <a:buSzPct val="80000"/>
              <a:buNone/>
            </a:pPr>
            <a:endParaRPr lang="en-US" dirty="0">
              <a:solidFill>
                <a:srgbClr val="000000"/>
              </a:solidFill>
            </a:endParaRPr>
          </a:p>
          <a:p>
            <a:pPr marL="0" indent="0">
              <a:buNone/>
            </a:pPr>
            <a:endParaRPr lang="en-SG" dirty="0"/>
          </a:p>
        </p:txBody>
      </p:sp>
      <p:sp>
        <p:nvSpPr>
          <p:cNvPr id="5" name="Slide Number Placeholder 4">
            <a:extLst>
              <a:ext uri="{FF2B5EF4-FFF2-40B4-BE49-F238E27FC236}">
                <a16:creationId xmlns:a16="http://schemas.microsoft.com/office/drawing/2014/main" id="{86D7EB8B-A198-4417-BE53-658629463682}"/>
              </a:ext>
            </a:extLst>
          </p:cNvPr>
          <p:cNvSpPr>
            <a:spLocks noGrp="1"/>
          </p:cNvSpPr>
          <p:nvPr>
            <p:ph type="sldNum" sz="quarter" idx="12"/>
          </p:nvPr>
        </p:nvSpPr>
        <p:spPr/>
        <p:txBody>
          <a:bodyPr/>
          <a:lstStyle/>
          <a:p>
            <a:fld id="{8584D53F-AF5E-4723-96CB-40045B6453DE}" type="slidenum">
              <a:rPr lang="en-SG" smtClean="0"/>
              <a:t>17</a:t>
            </a:fld>
            <a:endParaRPr lang="en-SG"/>
          </a:p>
        </p:txBody>
      </p:sp>
      <p:pic>
        <p:nvPicPr>
          <p:cNvPr id="6" name="Picture 5">
            <a:extLst>
              <a:ext uri="{FF2B5EF4-FFF2-40B4-BE49-F238E27FC236}">
                <a16:creationId xmlns:a16="http://schemas.microsoft.com/office/drawing/2014/main" id="{83658FE7-F6A9-4F0D-A20E-90C6B75ED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252" y="2147029"/>
            <a:ext cx="1770598" cy="2122162"/>
          </a:xfrm>
          <a:prstGeom prst="rect">
            <a:avLst/>
          </a:prstGeom>
        </p:spPr>
      </p:pic>
    </p:spTree>
    <p:extLst>
      <p:ext uri="{BB962C8B-B14F-4D97-AF65-F5344CB8AC3E}">
        <p14:creationId xmlns:p14="http://schemas.microsoft.com/office/powerpoint/2010/main" val="2715738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F349-92CD-4508-AB4E-42A67AE08E5E}"/>
              </a:ext>
            </a:extLst>
          </p:cNvPr>
          <p:cNvSpPr>
            <a:spLocks noGrp="1"/>
          </p:cNvSpPr>
          <p:nvPr>
            <p:ph type="title"/>
          </p:nvPr>
        </p:nvSpPr>
        <p:spPr/>
        <p:txBody>
          <a:bodyPr/>
          <a:lstStyle/>
          <a:p>
            <a:r>
              <a:rPr lang="en-SG" dirty="0"/>
              <a:t>Caught in machine</a:t>
            </a:r>
          </a:p>
        </p:txBody>
      </p:sp>
      <p:sp>
        <p:nvSpPr>
          <p:cNvPr id="3" name="Text Placeholder 2">
            <a:extLst>
              <a:ext uri="{FF2B5EF4-FFF2-40B4-BE49-F238E27FC236}">
                <a16:creationId xmlns:a16="http://schemas.microsoft.com/office/drawing/2014/main" id="{AA87853D-B705-4793-B997-D623FDC9CC15}"/>
              </a:ext>
            </a:extLst>
          </p:cNvPr>
          <p:cNvSpPr>
            <a:spLocks noGrp="1"/>
          </p:cNvSpPr>
          <p:nvPr>
            <p:ph type="body" sz="quarter" idx="10"/>
          </p:nvPr>
        </p:nvSpPr>
        <p:spPr/>
        <p:txBody>
          <a:bodyPr/>
          <a:lstStyle/>
          <a:p>
            <a:pPr marL="0" indent="0">
              <a:buNone/>
            </a:pPr>
            <a:r>
              <a:rPr lang="en-SG" sz="1800" u="sng" dirty="0">
                <a:solidFill>
                  <a:srgbClr val="000000"/>
                </a:solidFill>
              </a:rPr>
              <a:t>LOTO procedure</a:t>
            </a:r>
          </a:p>
          <a:p>
            <a:pPr>
              <a:buFont typeface="Arial" panose="020B0604020202020204" pitchFamily="34" charset="0"/>
              <a:buChar char="•"/>
            </a:pPr>
            <a:r>
              <a:rPr lang="en-SG" sz="1800" dirty="0">
                <a:solidFill>
                  <a:srgbClr val="000000"/>
                </a:solidFill>
              </a:rPr>
              <a:t>Announce the shutdown </a:t>
            </a:r>
          </a:p>
          <a:p>
            <a:pPr lvl="1">
              <a:buFont typeface="Arial" panose="020B0604020202020204" pitchFamily="34" charset="0"/>
              <a:buChar char="•"/>
            </a:pPr>
            <a:r>
              <a:rPr lang="en-SG" sz="1800" dirty="0">
                <a:solidFill>
                  <a:srgbClr val="000000"/>
                </a:solidFill>
              </a:rPr>
              <a:t>Notify all affected workers that the machine is to be shut down.</a:t>
            </a:r>
          </a:p>
          <a:p>
            <a:pPr>
              <a:buFont typeface="Arial" panose="020B0604020202020204" pitchFamily="34" charset="0"/>
              <a:buChar char="•"/>
            </a:pPr>
            <a:r>
              <a:rPr lang="en-SG" sz="1800" dirty="0">
                <a:solidFill>
                  <a:srgbClr val="000000"/>
                </a:solidFill>
              </a:rPr>
              <a:t>Shutdown the machine</a:t>
            </a:r>
          </a:p>
          <a:p>
            <a:pPr lvl="1">
              <a:buFont typeface="Arial" panose="020B0604020202020204" pitchFamily="34" charset="0"/>
              <a:buChar char="•"/>
            </a:pPr>
            <a:r>
              <a:rPr lang="en-US" sz="1800" dirty="0">
                <a:solidFill>
                  <a:srgbClr val="000000"/>
                </a:solidFill>
              </a:rPr>
              <a:t>Proceed to shut down machine after ensuring that all moving parts have come to complete stop.</a:t>
            </a:r>
          </a:p>
          <a:p>
            <a:pPr lvl="1">
              <a:buFont typeface="Arial" panose="020B0604020202020204" pitchFamily="34" charset="0"/>
              <a:buChar char="•"/>
            </a:pPr>
            <a:r>
              <a:rPr lang="en-US" sz="1800" dirty="0">
                <a:solidFill>
                  <a:srgbClr val="000000"/>
                </a:solidFill>
              </a:rPr>
              <a:t>Ensure that there is no hazard caused to the workers during the shutting down of the machine.</a:t>
            </a:r>
          </a:p>
          <a:p>
            <a:pPr>
              <a:buFont typeface="Arial" panose="020B0604020202020204" pitchFamily="34" charset="0"/>
              <a:buChar char="•"/>
            </a:pPr>
            <a:r>
              <a:rPr lang="en-SG" sz="1800" dirty="0">
                <a:solidFill>
                  <a:srgbClr val="000000"/>
                </a:solidFill>
              </a:rPr>
              <a:t>Disconnect the energy source</a:t>
            </a:r>
          </a:p>
          <a:p>
            <a:pPr lvl="1">
              <a:buFont typeface="Arial" panose="020B0604020202020204" pitchFamily="34" charset="0"/>
              <a:buChar char="•"/>
            </a:pPr>
            <a:r>
              <a:rPr lang="en-US" sz="1800" dirty="0">
                <a:solidFill>
                  <a:srgbClr val="000000"/>
                </a:solidFill>
              </a:rPr>
              <a:t>Ensure the hazardous energy to the machine is properly isolated using circuit breakers, valves or isolating switches.</a:t>
            </a:r>
          </a:p>
          <a:p>
            <a:pPr lvl="1">
              <a:buFont typeface="Arial" panose="020B0604020202020204" pitchFamily="34" charset="0"/>
              <a:buChar char="•"/>
            </a:pPr>
            <a:r>
              <a:rPr lang="en-US" sz="1800" dirty="0">
                <a:solidFill>
                  <a:srgbClr val="000000"/>
                </a:solidFill>
              </a:rPr>
              <a:t>Confirm stored energy (e.g., present in springs, electrical,                                               hydraulic and pneumatic systems) is dissipated before starting work.</a:t>
            </a:r>
            <a:endParaRPr lang="en-SG" sz="1800" dirty="0">
              <a:solidFill>
                <a:srgbClr val="000000"/>
              </a:solidFill>
            </a:endParaRPr>
          </a:p>
          <a:p>
            <a:pPr lvl="1">
              <a:buFont typeface="Arial" panose="020B0604020202020204" pitchFamily="34" charset="0"/>
              <a:buChar char="•"/>
            </a:pPr>
            <a:endParaRPr lang="en-US" sz="1800" dirty="0">
              <a:solidFill>
                <a:srgbClr val="000000"/>
              </a:solidFill>
            </a:endParaRPr>
          </a:p>
        </p:txBody>
      </p:sp>
      <p:sp>
        <p:nvSpPr>
          <p:cNvPr id="4" name="Slide Number Placeholder 3">
            <a:extLst>
              <a:ext uri="{FF2B5EF4-FFF2-40B4-BE49-F238E27FC236}">
                <a16:creationId xmlns:a16="http://schemas.microsoft.com/office/drawing/2014/main" id="{971AD1B0-7678-416C-B956-6C36D06FE96B}"/>
              </a:ext>
            </a:extLst>
          </p:cNvPr>
          <p:cNvSpPr>
            <a:spLocks noGrp="1"/>
          </p:cNvSpPr>
          <p:nvPr>
            <p:ph type="sldNum" sz="quarter" idx="11"/>
          </p:nvPr>
        </p:nvSpPr>
        <p:spPr/>
        <p:txBody>
          <a:bodyPr/>
          <a:lstStyle/>
          <a:p>
            <a:fld id="{8584D53F-AF5E-4723-96CB-40045B6453DE}" type="slidenum">
              <a:rPr lang="en-SG" smtClean="0"/>
              <a:t>18</a:t>
            </a:fld>
            <a:endParaRPr lang="en-SG"/>
          </a:p>
        </p:txBody>
      </p:sp>
    </p:spTree>
    <p:extLst>
      <p:ext uri="{BB962C8B-B14F-4D97-AF65-F5344CB8AC3E}">
        <p14:creationId xmlns:p14="http://schemas.microsoft.com/office/powerpoint/2010/main" val="2263360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3CA2-A4F1-4F30-86C3-9134B05B7429}"/>
              </a:ext>
            </a:extLst>
          </p:cNvPr>
          <p:cNvSpPr>
            <a:spLocks noGrp="1"/>
          </p:cNvSpPr>
          <p:nvPr>
            <p:ph type="title"/>
          </p:nvPr>
        </p:nvSpPr>
        <p:spPr/>
        <p:txBody>
          <a:bodyPr/>
          <a:lstStyle/>
          <a:p>
            <a:r>
              <a:rPr lang="en-SG" dirty="0"/>
              <a:t>Caught in machine</a:t>
            </a:r>
          </a:p>
        </p:txBody>
      </p:sp>
      <p:sp>
        <p:nvSpPr>
          <p:cNvPr id="4" name="Slide Number Placeholder 3">
            <a:extLst>
              <a:ext uri="{FF2B5EF4-FFF2-40B4-BE49-F238E27FC236}">
                <a16:creationId xmlns:a16="http://schemas.microsoft.com/office/drawing/2014/main" id="{A5E00CC2-F98B-4703-8E30-C09F5B82D470}"/>
              </a:ext>
            </a:extLst>
          </p:cNvPr>
          <p:cNvSpPr>
            <a:spLocks noGrp="1"/>
          </p:cNvSpPr>
          <p:nvPr>
            <p:ph type="sldNum" sz="quarter" idx="11"/>
          </p:nvPr>
        </p:nvSpPr>
        <p:spPr/>
        <p:txBody>
          <a:bodyPr/>
          <a:lstStyle/>
          <a:p>
            <a:fld id="{8584D53F-AF5E-4723-96CB-40045B6453DE}" type="slidenum">
              <a:rPr lang="en-SG" smtClean="0"/>
              <a:t>19</a:t>
            </a:fld>
            <a:endParaRPr lang="en-SG"/>
          </a:p>
        </p:txBody>
      </p:sp>
      <p:sp>
        <p:nvSpPr>
          <p:cNvPr id="5" name="Text Placeholder 2">
            <a:extLst>
              <a:ext uri="{FF2B5EF4-FFF2-40B4-BE49-F238E27FC236}">
                <a16:creationId xmlns:a16="http://schemas.microsoft.com/office/drawing/2014/main" id="{06587F8F-7D13-4C40-AFAE-D8C6921F13A3}"/>
              </a:ext>
            </a:extLst>
          </p:cNvPr>
          <p:cNvSpPr>
            <a:spLocks noGrp="1"/>
          </p:cNvSpPr>
          <p:nvPr>
            <p:ph type="body" sz="quarter" idx="10"/>
          </p:nvPr>
        </p:nvSpPr>
        <p:spPr>
          <a:xfrm>
            <a:off x="358775" y="1712913"/>
            <a:ext cx="8423275" cy="4516437"/>
          </a:xfrm>
        </p:spPr>
        <p:txBody>
          <a:bodyPr/>
          <a:lstStyle/>
          <a:p>
            <a:pPr marL="0" indent="0">
              <a:buNone/>
            </a:pPr>
            <a:r>
              <a:rPr lang="en-SG" sz="1800" u="sng" dirty="0">
                <a:solidFill>
                  <a:srgbClr val="000000"/>
                </a:solidFill>
              </a:rPr>
              <a:t>LOTO procedure</a:t>
            </a:r>
          </a:p>
          <a:p>
            <a:pPr>
              <a:buFont typeface="Arial" panose="020B0604020202020204" pitchFamily="34" charset="0"/>
              <a:buChar char="•"/>
            </a:pPr>
            <a:r>
              <a:rPr lang="en-SG" sz="1800" dirty="0">
                <a:solidFill>
                  <a:srgbClr val="000000"/>
                </a:solidFill>
              </a:rPr>
              <a:t>Apply lockout tagout</a:t>
            </a:r>
          </a:p>
          <a:p>
            <a:pPr lvl="1">
              <a:buFont typeface="Arial" panose="020B0604020202020204" pitchFamily="34" charset="0"/>
              <a:buChar char="•"/>
            </a:pPr>
            <a:r>
              <a:rPr lang="en-US" sz="1800" dirty="0">
                <a:solidFill>
                  <a:srgbClr val="000000"/>
                </a:solidFill>
              </a:rPr>
              <a:t>Use a padlock to ensure hazardous energy cannot be restored unexpectedly or accidentally.</a:t>
            </a:r>
            <a:endParaRPr lang="en-SG" sz="1800" dirty="0">
              <a:solidFill>
                <a:srgbClr val="000000"/>
              </a:solidFill>
            </a:endParaRPr>
          </a:p>
          <a:p>
            <a:pPr lvl="1">
              <a:buFont typeface="Arial" panose="020B0604020202020204" pitchFamily="34" charset="0"/>
              <a:buChar char="•"/>
            </a:pPr>
            <a:r>
              <a:rPr lang="en-US" sz="1800" dirty="0">
                <a:solidFill>
                  <a:srgbClr val="000000"/>
                </a:solidFill>
              </a:rPr>
              <a:t>Affix a durable tag to provide identity of the person placing the lockout, and to warn that a work activity on the machine is in progress.</a:t>
            </a:r>
          </a:p>
          <a:p>
            <a:pPr>
              <a:buFont typeface="Arial" panose="020B0604020202020204" pitchFamily="34" charset="0"/>
              <a:buChar char="•"/>
            </a:pPr>
            <a:r>
              <a:rPr lang="en-SG" sz="1800" dirty="0">
                <a:solidFill>
                  <a:srgbClr val="000000"/>
                </a:solidFill>
              </a:rPr>
              <a:t>Verify the isolation and lockout</a:t>
            </a:r>
          </a:p>
          <a:p>
            <a:pPr lvl="1">
              <a:buFont typeface="Arial" panose="020B0604020202020204" pitchFamily="34" charset="0"/>
              <a:buChar char="•"/>
            </a:pPr>
            <a:r>
              <a:rPr lang="en-SG" sz="1800" dirty="0">
                <a:solidFill>
                  <a:srgbClr val="000000"/>
                </a:solidFill>
              </a:rPr>
              <a:t>Check isolation and lockout is in use and effective. </a:t>
            </a:r>
          </a:p>
          <a:p>
            <a:pPr lvl="1">
              <a:buFont typeface="Arial" panose="020B0604020202020204" pitchFamily="34" charset="0"/>
              <a:buChar char="•"/>
            </a:pPr>
            <a:r>
              <a:rPr lang="en-SG" sz="1800" dirty="0">
                <a:solidFill>
                  <a:srgbClr val="000000"/>
                </a:solidFill>
              </a:rPr>
              <a:t>Test the machine to confirm that it is unable to start by switching the controls to ‘on’ position.</a:t>
            </a:r>
          </a:p>
          <a:p>
            <a:pPr lvl="1">
              <a:buFont typeface="Arial" panose="020B0604020202020204" pitchFamily="34" charset="0"/>
              <a:buChar char="•"/>
            </a:pPr>
            <a:r>
              <a:rPr lang="en-SG" sz="1800" dirty="0">
                <a:solidFill>
                  <a:srgbClr val="000000"/>
                </a:solidFill>
              </a:rPr>
              <a:t>Switch back to ‘off’ after the test.</a:t>
            </a:r>
          </a:p>
          <a:p>
            <a:pPr lvl="1">
              <a:buFont typeface="Arial" panose="020B0604020202020204" pitchFamily="34" charset="0"/>
              <a:buChar char="•"/>
            </a:pPr>
            <a:endParaRPr lang="en-SG" sz="1800" dirty="0"/>
          </a:p>
          <a:p>
            <a:pPr lvl="1">
              <a:buFont typeface="Arial" panose="020B0604020202020204" pitchFamily="34" charset="0"/>
              <a:buChar char="•"/>
            </a:pPr>
            <a:endParaRPr lang="en-US" sz="1800" dirty="0">
              <a:solidFill>
                <a:srgbClr val="000000"/>
              </a:solidFill>
            </a:endParaRPr>
          </a:p>
        </p:txBody>
      </p:sp>
    </p:spTree>
    <p:extLst>
      <p:ext uri="{BB962C8B-B14F-4D97-AF65-F5344CB8AC3E}">
        <p14:creationId xmlns:p14="http://schemas.microsoft.com/office/powerpoint/2010/main" val="2224593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8E391-D417-41EF-8679-AEE8D2F8A4BC}"/>
              </a:ext>
            </a:extLst>
          </p:cNvPr>
          <p:cNvSpPr>
            <a:spLocks noGrp="1"/>
          </p:cNvSpPr>
          <p:nvPr>
            <p:ph type="body" sz="quarter" idx="10"/>
          </p:nvPr>
        </p:nvSpPr>
        <p:spPr>
          <a:xfrm>
            <a:off x="360362" y="1589359"/>
            <a:ext cx="8423275" cy="4516166"/>
          </a:xfrm>
        </p:spPr>
        <p:txBody>
          <a:bodyPr/>
          <a:lstStyle/>
          <a:p>
            <a:pPr marL="0" lvl="0" indent="0" algn="just" fontAlgn="base">
              <a:buNone/>
            </a:pPr>
            <a:r>
              <a:rPr lang="en-GB" sz="2000" dirty="0">
                <a:solidFill>
                  <a:prstClr val="black"/>
                </a:solidFill>
                <a:cs typeface="Arial" pitchFamily="34" charset="0"/>
              </a:rPr>
              <a:t>This set of slides may be used to complement your company’s in-house Workplace Safety &amp; Health (WSH) training for workers. </a:t>
            </a:r>
          </a:p>
          <a:p>
            <a:pPr lvl="0" algn="just" fontAlgn="base"/>
            <a:endParaRPr lang="en-GB" sz="2000" dirty="0">
              <a:solidFill>
                <a:prstClr val="black"/>
              </a:solidFill>
              <a:cs typeface="Arial" pitchFamily="34" charset="0"/>
            </a:endParaRPr>
          </a:p>
          <a:p>
            <a:pPr marL="0" lvl="0" indent="0" algn="just" fontAlgn="base">
              <a:buNone/>
            </a:pPr>
            <a:r>
              <a:rPr lang="en-GB" sz="2000" dirty="0">
                <a:solidFill>
                  <a:prstClr val="black"/>
                </a:solidFill>
                <a:cs typeface="Arial" pitchFamily="34" charset="0"/>
              </a:rPr>
              <a:t>Common hazards highlighted can be contextualised to meet your workplace needs. Case studies with recommendations serve as good learning points. Safe work practices can help to prevent workplace accidents and injuries.</a:t>
            </a:r>
          </a:p>
          <a:p>
            <a:pPr marL="0" indent="0">
              <a:buNone/>
            </a:pPr>
            <a:br>
              <a:rPr lang="en-SG" dirty="0"/>
            </a:br>
            <a:r>
              <a:rPr lang="en-GB" sz="1200" dirty="0">
                <a:solidFill>
                  <a:schemeClr val="tx2">
                    <a:lumMod val="50000"/>
                  </a:schemeClr>
                </a:solidFill>
              </a:rPr>
              <a:t>All rights reserved, May 2019.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a:t>
            </a:r>
            <a:endParaRPr lang="en-US" sz="1200" dirty="0">
              <a:solidFill>
                <a:schemeClr val="tx2">
                  <a:lumMod val="50000"/>
                </a:schemeClr>
              </a:solidFill>
            </a:endParaRPr>
          </a:p>
          <a:p>
            <a:pPr marL="0" indent="0">
              <a:buNone/>
            </a:pPr>
            <a:endParaRPr lang="en-SG" dirty="0"/>
          </a:p>
        </p:txBody>
      </p:sp>
      <p:sp>
        <p:nvSpPr>
          <p:cNvPr id="4" name="Slide Number Placeholder 3">
            <a:extLst>
              <a:ext uri="{FF2B5EF4-FFF2-40B4-BE49-F238E27FC236}">
                <a16:creationId xmlns:a16="http://schemas.microsoft.com/office/drawing/2014/main" id="{9DE25655-394B-41BF-9AAB-73194AAB6133}"/>
              </a:ext>
            </a:extLst>
          </p:cNvPr>
          <p:cNvSpPr>
            <a:spLocks noGrp="1"/>
          </p:cNvSpPr>
          <p:nvPr>
            <p:ph type="sldNum" sz="quarter" idx="11"/>
          </p:nvPr>
        </p:nvSpPr>
        <p:spPr/>
        <p:txBody>
          <a:bodyPr/>
          <a:lstStyle/>
          <a:p>
            <a:fld id="{8584D53F-AF5E-4723-96CB-40045B6453DE}" type="slidenum">
              <a:rPr lang="en-SG" smtClean="0"/>
              <a:t>2</a:t>
            </a:fld>
            <a:endParaRPr lang="en-SG"/>
          </a:p>
        </p:txBody>
      </p:sp>
    </p:spTree>
    <p:extLst>
      <p:ext uri="{BB962C8B-B14F-4D97-AF65-F5344CB8AC3E}">
        <p14:creationId xmlns:p14="http://schemas.microsoft.com/office/powerpoint/2010/main" val="221628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3152-6347-417D-ABD0-4EF8361A08D8}"/>
              </a:ext>
            </a:extLst>
          </p:cNvPr>
          <p:cNvSpPr>
            <a:spLocks noGrp="1"/>
          </p:cNvSpPr>
          <p:nvPr>
            <p:ph type="title"/>
          </p:nvPr>
        </p:nvSpPr>
        <p:spPr/>
        <p:txBody>
          <a:bodyPr/>
          <a:lstStyle/>
          <a:p>
            <a:r>
              <a:rPr lang="en-SG" dirty="0"/>
              <a:t>Caught in machine</a:t>
            </a:r>
          </a:p>
        </p:txBody>
      </p:sp>
      <p:sp>
        <p:nvSpPr>
          <p:cNvPr id="4" name="Slide Number Placeholder 3">
            <a:extLst>
              <a:ext uri="{FF2B5EF4-FFF2-40B4-BE49-F238E27FC236}">
                <a16:creationId xmlns:a16="http://schemas.microsoft.com/office/drawing/2014/main" id="{FC1D9EDE-7E8C-4261-AFD5-4FD6C33895AA}"/>
              </a:ext>
            </a:extLst>
          </p:cNvPr>
          <p:cNvSpPr>
            <a:spLocks noGrp="1"/>
          </p:cNvSpPr>
          <p:nvPr>
            <p:ph type="sldNum" sz="quarter" idx="11"/>
          </p:nvPr>
        </p:nvSpPr>
        <p:spPr/>
        <p:txBody>
          <a:bodyPr/>
          <a:lstStyle/>
          <a:p>
            <a:fld id="{8584D53F-AF5E-4723-96CB-40045B6453DE}" type="slidenum">
              <a:rPr lang="en-SG" smtClean="0"/>
              <a:t>20</a:t>
            </a:fld>
            <a:endParaRPr lang="en-SG"/>
          </a:p>
        </p:txBody>
      </p:sp>
      <p:sp>
        <p:nvSpPr>
          <p:cNvPr id="5" name="Text Placeholder 2">
            <a:extLst>
              <a:ext uri="{FF2B5EF4-FFF2-40B4-BE49-F238E27FC236}">
                <a16:creationId xmlns:a16="http://schemas.microsoft.com/office/drawing/2014/main" id="{ED9F8F34-56A2-4E57-B4E0-0C66311B02A6}"/>
              </a:ext>
            </a:extLst>
          </p:cNvPr>
          <p:cNvSpPr>
            <a:spLocks noGrp="1"/>
          </p:cNvSpPr>
          <p:nvPr>
            <p:ph type="body" sz="quarter" idx="10"/>
          </p:nvPr>
        </p:nvSpPr>
        <p:spPr>
          <a:xfrm>
            <a:off x="358775" y="1712913"/>
            <a:ext cx="8423275" cy="4516437"/>
          </a:xfrm>
        </p:spPr>
        <p:txBody>
          <a:bodyPr/>
          <a:lstStyle/>
          <a:p>
            <a:pPr marL="0" indent="0" defTabSz="914400">
              <a:spcBef>
                <a:spcPts val="300"/>
              </a:spcBef>
              <a:buClr>
                <a:schemeClr val="accent2">
                  <a:lumMod val="60000"/>
                  <a:lumOff val="40000"/>
                </a:schemeClr>
              </a:buClr>
              <a:buSzPct val="80000"/>
              <a:buNone/>
              <a:defRPr/>
            </a:pPr>
            <a:r>
              <a:rPr lang="en-US" b="1" dirty="0">
                <a:solidFill>
                  <a:srgbClr val="FF0000"/>
                </a:solidFill>
              </a:rPr>
              <a:t>Do not:</a:t>
            </a:r>
            <a:endParaRPr lang="en-US" dirty="0">
              <a:solidFill>
                <a:srgbClr val="FF0000"/>
              </a:solidFill>
            </a:endParaRPr>
          </a:p>
          <a:p>
            <a:pPr>
              <a:spcBef>
                <a:spcPts val="300"/>
              </a:spcBef>
              <a:buSzPct val="80000"/>
              <a:buFont typeface="Arial" panose="020B0604020202020204" pitchFamily="34" charset="0"/>
              <a:buChar char="•"/>
            </a:pPr>
            <a:r>
              <a:rPr lang="en-US" sz="2000" dirty="0">
                <a:solidFill>
                  <a:srgbClr val="000000"/>
                </a:solidFill>
              </a:rPr>
              <a:t>Work if you are unwell or on medication that  can </a:t>
            </a:r>
            <a:br>
              <a:rPr lang="en-US" sz="2000" dirty="0">
                <a:solidFill>
                  <a:srgbClr val="000000"/>
                </a:solidFill>
              </a:rPr>
            </a:br>
            <a:r>
              <a:rPr lang="en-US" sz="2000" dirty="0">
                <a:solidFill>
                  <a:srgbClr val="000000"/>
                </a:solidFill>
              </a:rPr>
              <a:t>affect your alertness at work.</a:t>
            </a:r>
          </a:p>
          <a:p>
            <a:pPr>
              <a:spcBef>
                <a:spcPts val="300"/>
              </a:spcBef>
              <a:buSzPct val="80000"/>
              <a:buFont typeface="Arial" panose="020B0604020202020204" pitchFamily="34" charset="0"/>
              <a:buChar char="•"/>
            </a:pPr>
            <a:r>
              <a:rPr lang="en-US" sz="2000" dirty="0">
                <a:solidFill>
                  <a:srgbClr val="000000"/>
                </a:solidFill>
              </a:rPr>
              <a:t>Wear loose clothing or </a:t>
            </a:r>
            <a:r>
              <a:rPr lang="en-US" sz="2000" dirty="0" err="1">
                <a:solidFill>
                  <a:srgbClr val="000000"/>
                </a:solidFill>
              </a:rPr>
              <a:t>jewellery</a:t>
            </a:r>
            <a:r>
              <a:rPr lang="en-US" sz="2000" dirty="0">
                <a:solidFill>
                  <a:srgbClr val="000000"/>
                </a:solidFill>
              </a:rPr>
              <a:t> when operating </a:t>
            </a:r>
            <a:br>
              <a:rPr lang="en-US" sz="2000" dirty="0">
                <a:solidFill>
                  <a:srgbClr val="000000"/>
                </a:solidFill>
              </a:rPr>
            </a:br>
            <a:r>
              <a:rPr lang="en-US" sz="2000" dirty="0">
                <a:solidFill>
                  <a:srgbClr val="000000"/>
                </a:solidFill>
              </a:rPr>
              <a:t>the machine.</a:t>
            </a:r>
          </a:p>
          <a:p>
            <a:pPr>
              <a:spcBef>
                <a:spcPts val="300"/>
              </a:spcBef>
              <a:buSzPct val="80000"/>
              <a:buFont typeface="Arial" panose="020B0604020202020204" pitchFamily="34" charset="0"/>
              <a:buChar char="•"/>
            </a:pPr>
            <a:r>
              <a:rPr lang="en-US" sz="2000" dirty="0">
                <a:solidFill>
                  <a:srgbClr val="000000"/>
                </a:solidFill>
              </a:rPr>
              <a:t>Place your hands inside the machine while it </a:t>
            </a:r>
          </a:p>
          <a:p>
            <a:pPr marL="0" indent="0">
              <a:spcBef>
                <a:spcPts val="300"/>
              </a:spcBef>
              <a:buSzPct val="80000"/>
              <a:buNone/>
            </a:pPr>
            <a:r>
              <a:rPr lang="en-US" sz="2000" dirty="0">
                <a:solidFill>
                  <a:srgbClr val="000000"/>
                </a:solidFill>
              </a:rPr>
              <a:t>     is in operation.</a:t>
            </a:r>
          </a:p>
          <a:p>
            <a:pPr>
              <a:spcBef>
                <a:spcPts val="300"/>
              </a:spcBef>
              <a:buSzPct val="80000"/>
              <a:buFont typeface="Arial" panose="020B0604020202020204" pitchFamily="34" charset="0"/>
              <a:buChar char="•"/>
            </a:pPr>
            <a:endParaRPr lang="en-US" sz="2000" dirty="0">
              <a:solidFill>
                <a:srgbClr val="000000"/>
              </a:solidFill>
            </a:endParaRPr>
          </a:p>
          <a:p>
            <a:pPr marL="0" indent="0">
              <a:spcBef>
                <a:spcPts val="300"/>
              </a:spcBef>
              <a:buSzPct val="80000"/>
              <a:buNone/>
            </a:pPr>
            <a:endParaRPr lang="en-US" sz="2000" dirty="0">
              <a:solidFill>
                <a:schemeClr val="dk1"/>
              </a:solidFill>
            </a:endParaRPr>
          </a:p>
          <a:p>
            <a:pPr marL="0" indent="0">
              <a:spcBef>
                <a:spcPts val="300"/>
              </a:spcBef>
              <a:buSzPct val="80000"/>
              <a:buNone/>
            </a:pPr>
            <a:endParaRPr lang="en-US" dirty="0">
              <a:solidFill>
                <a:srgbClr val="000000"/>
              </a:solidFill>
            </a:endParaRPr>
          </a:p>
          <a:p>
            <a:pPr marL="0" indent="0">
              <a:buNone/>
            </a:pPr>
            <a:endParaRPr lang="en-SG" dirty="0"/>
          </a:p>
        </p:txBody>
      </p:sp>
      <p:pic>
        <p:nvPicPr>
          <p:cNvPr id="6" name="Picture 5">
            <a:extLst>
              <a:ext uri="{FF2B5EF4-FFF2-40B4-BE49-F238E27FC236}">
                <a16:creationId xmlns:a16="http://schemas.microsoft.com/office/drawing/2014/main" id="{68B3C938-943A-4C26-A5D3-7A9CF4620C7A}"/>
              </a:ext>
            </a:extLst>
          </p:cNvPr>
          <p:cNvPicPr>
            <a:picLocks noChangeAspect="1"/>
          </p:cNvPicPr>
          <p:nvPr/>
        </p:nvPicPr>
        <p:blipFill>
          <a:blip r:embed="rId3"/>
          <a:stretch>
            <a:fillRect/>
          </a:stretch>
        </p:blipFill>
        <p:spPr>
          <a:xfrm>
            <a:off x="6763356" y="2250281"/>
            <a:ext cx="1854480" cy="1593693"/>
          </a:xfrm>
          <a:prstGeom prst="rect">
            <a:avLst/>
          </a:prstGeom>
        </p:spPr>
      </p:pic>
    </p:spTree>
    <p:extLst>
      <p:ext uri="{BB962C8B-B14F-4D97-AF65-F5344CB8AC3E}">
        <p14:creationId xmlns:p14="http://schemas.microsoft.com/office/powerpoint/2010/main" val="331559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6FFE-8074-462B-9CBF-0BE10A9989DA}"/>
              </a:ext>
            </a:extLst>
          </p:cNvPr>
          <p:cNvSpPr>
            <a:spLocks noGrp="1"/>
          </p:cNvSpPr>
          <p:nvPr>
            <p:ph type="title"/>
          </p:nvPr>
        </p:nvSpPr>
        <p:spPr/>
        <p:txBody>
          <a:bodyPr/>
          <a:lstStyle/>
          <a:p>
            <a:r>
              <a:rPr lang="en-SG" dirty="0"/>
              <a:t>Caught in machine</a:t>
            </a:r>
          </a:p>
        </p:txBody>
      </p:sp>
      <p:sp>
        <p:nvSpPr>
          <p:cNvPr id="5" name="Slide Number Placeholder 4">
            <a:extLst>
              <a:ext uri="{FF2B5EF4-FFF2-40B4-BE49-F238E27FC236}">
                <a16:creationId xmlns:a16="http://schemas.microsoft.com/office/drawing/2014/main" id="{8C981E36-22A5-44D9-B17F-94478C3AF447}"/>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584D53F-AF5E-4723-96CB-40045B6453DE}" type="slidenum">
              <a:rPr kumimoji="0" lang="en-SG" sz="1200" b="0" i="0" u="none" strike="noStrike" kern="1200" cap="none" spc="0" normalizeH="0" baseline="0" noProof="0" smtClean="0">
                <a:ln>
                  <a:noFill/>
                </a:ln>
                <a:solidFill>
                  <a:srgbClr val="9CC840">
                    <a:tint val="75000"/>
                  </a:srgbClr>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srgbClr val="9CC840">
                  <a:tint val="75000"/>
                </a:srgbClr>
              </a:solidFill>
              <a:effectLst/>
              <a:uLnTx/>
              <a:uFillTx/>
              <a:latin typeface="Arial" panose="020B0604020202020204"/>
              <a:ea typeface="+mn-ea"/>
              <a:cs typeface="+mn-cs"/>
            </a:endParaRPr>
          </a:p>
        </p:txBody>
      </p:sp>
      <p:sp>
        <p:nvSpPr>
          <p:cNvPr id="6" name="Text Placeholder 2">
            <a:extLst>
              <a:ext uri="{FF2B5EF4-FFF2-40B4-BE49-F238E27FC236}">
                <a16:creationId xmlns:a16="http://schemas.microsoft.com/office/drawing/2014/main" id="{F86BD777-1A09-4561-813D-D3BB031EE12A}"/>
              </a:ext>
            </a:extLst>
          </p:cNvPr>
          <p:cNvSpPr>
            <a:spLocks noGrp="1"/>
          </p:cNvSpPr>
          <p:nvPr>
            <p:ph type="body" sz="quarter" idx="10"/>
          </p:nvPr>
        </p:nvSpPr>
        <p:spPr>
          <a:xfrm>
            <a:off x="361950" y="1703388"/>
            <a:ext cx="5667375" cy="4727575"/>
          </a:xfrm>
        </p:spPr>
        <p:txBody>
          <a:bodyPr/>
          <a:lstStyle/>
          <a:p>
            <a:pPr marL="0" indent="0">
              <a:spcBef>
                <a:spcPts val="300"/>
              </a:spcBef>
              <a:buClr>
                <a:schemeClr val="accent2">
                  <a:lumMod val="60000"/>
                  <a:lumOff val="40000"/>
                </a:schemeClr>
              </a:buClr>
              <a:buSzPct val="70000"/>
              <a:buNone/>
            </a:pPr>
            <a:r>
              <a:rPr lang="en-US" sz="1800" b="1" dirty="0">
                <a:solidFill>
                  <a:srgbClr val="000000"/>
                </a:solidFill>
              </a:rPr>
              <a:t>Case Study</a:t>
            </a:r>
          </a:p>
          <a:p>
            <a:pPr>
              <a:spcBef>
                <a:spcPts val="300"/>
              </a:spcBef>
              <a:buSzPct val="70000"/>
              <a:buFont typeface="Arial" panose="020B0604020202020204" pitchFamily="34" charset="0"/>
              <a:buChar char="•"/>
            </a:pPr>
            <a:r>
              <a:rPr lang="en-US" sz="1700" dirty="0">
                <a:solidFill>
                  <a:schemeClr val="tx2">
                    <a:lumMod val="50000"/>
                  </a:schemeClr>
                </a:solidFill>
              </a:rPr>
              <a:t>Worker was collecting a sample of blended food product from a mixing tank.</a:t>
            </a:r>
          </a:p>
          <a:p>
            <a:pPr>
              <a:spcBef>
                <a:spcPts val="300"/>
              </a:spcBef>
              <a:buSzPct val="70000"/>
              <a:buFont typeface="Arial" panose="020B0604020202020204" pitchFamily="34" charset="0"/>
              <a:buChar char="•"/>
            </a:pPr>
            <a:r>
              <a:rPr lang="en-US" sz="1700" dirty="0">
                <a:solidFill>
                  <a:schemeClr val="tx2">
                    <a:lumMod val="50000"/>
                  </a:schemeClr>
                </a:solidFill>
              </a:rPr>
              <a:t>Mixing tank was still in operation when the worker opened its cover to collect the sample.</a:t>
            </a:r>
          </a:p>
          <a:p>
            <a:pPr>
              <a:spcBef>
                <a:spcPts val="300"/>
              </a:spcBef>
              <a:buSzPct val="70000"/>
              <a:buFont typeface="Arial" panose="020B0604020202020204" pitchFamily="34" charset="0"/>
              <a:buChar char="•"/>
            </a:pPr>
            <a:r>
              <a:rPr lang="en-US" sz="1700" dirty="0">
                <a:solidFill>
                  <a:schemeClr val="tx2">
                    <a:lumMod val="50000"/>
                  </a:schemeClr>
                </a:solidFill>
              </a:rPr>
              <a:t>Co-worker found the injured worker inside the mixing tank and he was pronounced dead at the scene.</a:t>
            </a:r>
          </a:p>
          <a:p>
            <a:pPr marL="0" indent="0">
              <a:spcBef>
                <a:spcPts val="300"/>
              </a:spcBef>
              <a:buClr>
                <a:schemeClr val="accent2">
                  <a:lumMod val="60000"/>
                  <a:lumOff val="40000"/>
                </a:schemeClr>
              </a:buClr>
              <a:buSzPct val="70000"/>
              <a:buNone/>
            </a:pPr>
            <a:r>
              <a:rPr lang="en-US" sz="1700" b="1" dirty="0">
                <a:solidFill>
                  <a:srgbClr val="000000"/>
                </a:solidFill>
              </a:rPr>
              <a:t>Recommendations</a:t>
            </a:r>
          </a:p>
          <a:p>
            <a:pPr>
              <a:spcBef>
                <a:spcPts val="300"/>
              </a:spcBef>
              <a:buSzPct val="70000"/>
              <a:buFont typeface="Arial" panose="020B0604020202020204" pitchFamily="34" charset="0"/>
              <a:buChar char="•"/>
            </a:pPr>
            <a:r>
              <a:rPr lang="en-US" sz="1700" dirty="0">
                <a:solidFill>
                  <a:srgbClr val="000000"/>
                </a:solidFill>
              </a:rPr>
              <a:t>Install a safety interlock to power off the mixing tank once its cover is opened.</a:t>
            </a:r>
          </a:p>
          <a:p>
            <a:pPr>
              <a:spcBef>
                <a:spcPts val="300"/>
              </a:spcBef>
              <a:buSzPct val="70000"/>
              <a:buFont typeface="Arial" panose="020B0604020202020204" pitchFamily="34" charset="0"/>
              <a:buChar char="•"/>
            </a:pPr>
            <a:r>
              <a:rPr lang="en-US" sz="1700" dirty="0">
                <a:solidFill>
                  <a:srgbClr val="000000"/>
                </a:solidFill>
              </a:rPr>
              <a:t>Collect the sample from the missing tank only if the mixer rotating mechanism has been de-energized.</a:t>
            </a:r>
          </a:p>
          <a:p>
            <a:pPr>
              <a:spcBef>
                <a:spcPts val="300"/>
              </a:spcBef>
              <a:buSzPct val="70000"/>
              <a:buFont typeface="Arial" panose="020B0604020202020204" pitchFamily="34" charset="0"/>
              <a:buChar char="•"/>
            </a:pPr>
            <a:r>
              <a:rPr lang="en-US" sz="1700" dirty="0">
                <a:solidFill>
                  <a:srgbClr val="000000"/>
                </a:solidFill>
              </a:rPr>
              <a:t>Collect the sample from a safe location (e.g., from the storage container of blended product) instead of directly from the mixing tank.</a:t>
            </a:r>
          </a:p>
        </p:txBody>
      </p:sp>
      <p:pic>
        <p:nvPicPr>
          <p:cNvPr id="7" name="Picture 6">
            <a:extLst>
              <a:ext uri="{FF2B5EF4-FFF2-40B4-BE49-F238E27FC236}">
                <a16:creationId xmlns:a16="http://schemas.microsoft.com/office/drawing/2014/main" id="{8302D9E5-E6E2-4B47-8AE3-317D7DFB7F6F}"/>
              </a:ext>
            </a:extLst>
          </p:cNvPr>
          <p:cNvPicPr>
            <a:picLocks noChangeAspect="1"/>
          </p:cNvPicPr>
          <p:nvPr/>
        </p:nvPicPr>
        <p:blipFill>
          <a:blip r:embed="rId3"/>
          <a:stretch>
            <a:fillRect/>
          </a:stretch>
        </p:blipFill>
        <p:spPr>
          <a:xfrm>
            <a:off x="6029325" y="2035659"/>
            <a:ext cx="2469782" cy="3372953"/>
          </a:xfrm>
          <a:prstGeom prst="rect">
            <a:avLst/>
          </a:prstGeom>
        </p:spPr>
      </p:pic>
    </p:spTree>
    <p:extLst>
      <p:ext uri="{BB962C8B-B14F-4D97-AF65-F5344CB8AC3E}">
        <p14:creationId xmlns:p14="http://schemas.microsoft.com/office/powerpoint/2010/main" val="396143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2B5B-9795-4299-8CC9-64E72FE16B39}"/>
              </a:ext>
            </a:extLst>
          </p:cNvPr>
          <p:cNvSpPr>
            <a:spLocks noGrp="1"/>
          </p:cNvSpPr>
          <p:nvPr>
            <p:ph type="title"/>
          </p:nvPr>
        </p:nvSpPr>
        <p:spPr/>
        <p:txBody>
          <a:bodyPr/>
          <a:lstStyle/>
          <a:p>
            <a:r>
              <a:rPr lang="en-SG" dirty="0"/>
              <a:t>Cases in the news</a:t>
            </a:r>
          </a:p>
        </p:txBody>
      </p:sp>
      <p:sp>
        <p:nvSpPr>
          <p:cNvPr id="3" name="Text Placeholder 2">
            <a:extLst>
              <a:ext uri="{FF2B5EF4-FFF2-40B4-BE49-F238E27FC236}">
                <a16:creationId xmlns:a16="http://schemas.microsoft.com/office/drawing/2014/main" id="{0B726D00-F7E8-4885-81A1-3BE0B6C6D914}"/>
              </a:ext>
            </a:extLst>
          </p:cNvPr>
          <p:cNvSpPr>
            <a:spLocks noGrp="1"/>
          </p:cNvSpPr>
          <p:nvPr>
            <p:ph type="body" sz="quarter" idx="10"/>
          </p:nvPr>
        </p:nvSpPr>
        <p:spPr/>
        <p:txBody>
          <a:bodyPr/>
          <a:lstStyle/>
          <a:p>
            <a:pPr marL="0" indent="0">
              <a:buNone/>
            </a:pPr>
            <a:r>
              <a:rPr lang="en-SG" sz="2000" dirty="0">
                <a:solidFill>
                  <a:schemeClr val="tx2">
                    <a:lumMod val="50000"/>
                  </a:schemeClr>
                </a:solidFill>
              </a:rPr>
              <a:t>Past cases where machine guarding could be used to prevent accidents:</a:t>
            </a:r>
            <a:br>
              <a:rPr lang="en-SG" sz="2000" dirty="0">
                <a:solidFill>
                  <a:schemeClr val="tx2">
                    <a:lumMod val="50000"/>
                  </a:schemeClr>
                </a:solidFill>
              </a:rPr>
            </a:br>
            <a:br>
              <a:rPr lang="en-SG" sz="2000" dirty="0">
                <a:solidFill>
                  <a:schemeClr val="tx2">
                    <a:lumMod val="50000"/>
                  </a:schemeClr>
                </a:solidFill>
              </a:rPr>
            </a:br>
            <a:r>
              <a:rPr lang="en-SG" sz="2000" dirty="0">
                <a:solidFill>
                  <a:schemeClr val="tx2">
                    <a:lumMod val="50000"/>
                  </a:schemeClr>
                </a:solidFill>
              </a:rPr>
              <a:t>1.	Worker caught by mixer rotating arm while preparing bean paste.</a:t>
            </a:r>
            <a:br>
              <a:rPr lang="en-SG" sz="2000" dirty="0"/>
            </a:br>
            <a:r>
              <a:rPr lang="en-SG" sz="2000" dirty="0"/>
              <a:t>       </a:t>
            </a:r>
            <a:r>
              <a:rPr lang="en-SG" sz="1000" dirty="0"/>
              <a:t>URL:  </a:t>
            </a:r>
            <a:r>
              <a:rPr lang="en-SG" sz="1000" dirty="0">
                <a:hlinkClick r:id="rId3"/>
              </a:rPr>
              <a:t>https://www.straitstimes.com/singapore/bakery-owner-died-when-he-was-caught-by-rotating-mixer-arm-and-pulled-inside</a:t>
            </a:r>
            <a:endParaRPr lang="en-SG" sz="1000" dirty="0"/>
          </a:p>
          <a:p>
            <a:pPr marL="342900" indent="-342900">
              <a:buFont typeface="+mj-lt"/>
              <a:buAutoNum type="arabicPeriod"/>
            </a:pPr>
            <a:endParaRPr lang="en-SG" dirty="0"/>
          </a:p>
          <a:p>
            <a:pPr marL="0" indent="0">
              <a:buNone/>
            </a:pPr>
            <a:r>
              <a:rPr lang="en-SG" sz="2000" dirty="0">
                <a:solidFill>
                  <a:schemeClr val="tx2">
                    <a:lumMod val="50000"/>
                  </a:schemeClr>
                </a:solidFill>
              </a:rPr>
              <a:t>2.	Worker’s arm caught in meat grinder in supermarket.</a:t>
            </a:r>
            <a:br>
              <a:rPr lang="en-SG" sz="2000" dirty="0"/>
            </a:br>
            <a:r>
              <a:rPr lang="en-SG" sz="2000" dirty="0"/>
              <a:t>       </a:t>
            </a:r>
            <a:r>
              <a:rPr lang="en-SG" sz="1000" dirty="0"/>
              <a:t>URL:  </a:t>
            </a:r>
            <a:r>
              <a:rPr lang="en-SG" sz="1000" dirty="0">
                <a:hlinkClick r:id="rId4"/>
              </a:rPr>
              <a:t>https://www.straitstimes.com/singapore/giant-supermarket-worker-hurt-after-arm-caught-in-meat-grinder</a:t>
            </a:r>
            <a:r>
              <a:rPr lang="en-SG" sz="1000" dirty="0"/>
              <a:t> </a:t>
            </a:r>
          </a:p>
          <a:p>
            <a:pPr marL="0" indent="0">
              <a:buNone/>
            </a:pPr>
            <a:endParaRPr lang="en-SG" sz="2000" dirty="0"/>
          </a:p>
        </p:txBody>
      </p:sp>
      <p:sp>
        <p:nvSpPr>
          <p:cNvPr id="4" name="Slide Number Placeholder 3">
            <a:extLst>
              <a:ext uri="{FF2B5EF4-FFF2-40B4-BE49-F238E27FC236}">
                <a16:creationId xmlns:a16="http://schemas.microsoft.com/office/drawing/2014/main" id="{3477D388-F8D7-4F2D-93C0-1B49D6D22E99}"/>
              </a:ext>
            </a:extLst>
          </p:cNvPr>
          <p:cNvSpPr>
            <a:spLocks noGrp="1"/>
          </p:cNvSpPr>
          <p:nvPr>
            <p:ph type="sldNum" sz="quarter" idx="11"/>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8584D53F-AF5E-4723-96CB-40045B6453DE}" type="slidenum">
              <a:rPr kumimoji="0" lang="en-SG" sz="1200" b="0" i="0" u="none" strike="noStrike" kern="1200" cap="none" spc="0" normalizeH="0" baseline="0" noProof="0" smtClean="0">
                <a:ln>
                  <a:noFill/>
                </a:ln>
                <a:solidFill>
                  <a:srgbClr val="9CC840">
                    <a:tint val="75000"/>
                  </a:srgbClr>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srgbClr val="9CC84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993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91A4-BF2D-410D-BEA6-50C61FBAEA07}"/>
              </a:ext>
            </a:extLst>
          </p:cNvPr>
          <p:cNvSpPr>
            <a:spLocks noGrp="1"/>
          </p:cNvSpPr>
          <p:nvPr>
            <p:ph type="title"/>
          </p:nvPr>
        </p:nvSpPr>
        <p:spPr/>
        <p:txBody>
          <a:bodyPr/>
          <a:lstStyle/>
          <a:p>
            <a:r>
              <a:rPr lang="en-SG" dirty="0"/>
              <a:t>Caught in machine</a:t>
            </a:r>
          </a:p>
        </p:txBody>
      </p:sp>
      <p:sp>
        <p:nvSpPr>
          <p:cNvPr id="4" name="Slide Number Placeholder 3">
            <a:extLst>
              <a:ext uri="{FF2B5EF4-FFF2-40B4-BE49-F238E27FC236}">
                <a16:creationId xmlns:a16="http://schemas.microsoft.com/office/drawing/2014/main" id="{46B212F0-A9E7-4BF1-B60F-24DF82514AD2}"/>
              </a:ext>
            </a:extLst>
          </p:cNvPr>
          <p:cNvSpPr>
            <a:spLocks noGrp="1"/>
          </p:cNvSpPr>
          <p:nvPr>
            <p:ph type="sldNum" sz="quarter" idx="11"/>
          </p:nvPr>
        </p:nvSpPr>
        <p:spPr/>
        <p:txBody>
          <a:bodyPr/>
          <a:lstStyle/>
          <a:p>
            <a:fld id="{8584D53F-AF5E-4723-96CB-40045B6453DE}" type="slidenum">
              <a:rPr lang="en-SG" smtClean="0"/>
              <a:t>23</a:t>
            </a:fld>
            <a:endParaRPr lang="en-SG"/>
          </a:p>
        </p:txBody>
      </p:sp>
      <p:pic>
        <p:nvPicPr>
          <p:cNvPr id="5" name="I Can Prevent Hand Injuries">
            <a:hlinkClick r:id="" action="ppaction://media"/>
            <a:extLst>
              <a:ext uri="{FF2B5EF4-FFF2-40B4-BE49-F238E27FC236}">
                <a16:creationId xmlns:a16="http://schemas.microsoft.com/office/drawing/2014/main" id="{5CA7E739-9B88-4C74-9000-E55A18C3F0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513" y="2171942"/>
            <a:ext cx="5026684" cy="2362200"/>
          </a:xfrm>
          <a:prstGeom prst="rect">
            <a:avLst/>
          </a:prstGeom>
        </p:spPr>
      </p:pic>
      <p:pic>
        <p:nvPicPr>
          <p:cNvPr id="6" name="Content Placeholder 4">
            <a:extLst>
              <a:ext uri="{FF2B5EF4-FFF2-40B4-BE49-F238E27FC236}">
                <a16:creationId xmlns:a16="http://schemas.microsoft.com/office/drawing/2014/main" id="{B813B065-6E94-4C78-B6A2-ABC998F996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3508" y="2171942"/>
            <a:ext cx="2853125" cy="402941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1AF1572-1AF4-4A7B-95F5-C256D841EE2C}"/>
              </a:ext>
            </a:extLst>
          </p:cNvPr>
          <p:cNvSpPr txBox="1"/>
          <p:nvPr/>
        </p:nvSpPr>
        <p:spPr>
          <a:xfrm>
            <a:off x="358775" y="1598465"/>
            <a:ext cx="4673074" cy="461665"/>
          </a:xfrm>
          <a:prstGeom prst="rect">
            <a:avLst/>
          </a:prstGeom>
          <a:noFill/>
        </p:spPr>
        <p:txBody>
          <a:bodyPr wrap="none" rtlCol="0">
            <a:spAutoFit/>
          </a:bodyPr>
          <a:lstStyle/>
          <a:p>
            <a:r>
              <a:rPr lang="en-SG" dirty="0">
                <a:solidFill>
                  <a:srgbClr val="FF0000"/>
                </a:solidFill>
              </a:rPr>
              <a:t>All hand injuries are preventable!</a:t>
            </a:r>
          </a:p>
        </p:txBody>
      </p:sp>
    </p:spTree>
    <p:extLst>
      <p:ext uri="{BB962C8B-B14F-4D97-AF65-F5344CB8AC3E}">
        <p14:creationId xmlns:p14="http://schemas.microsoft.com/office/powerpoint/2010/main" val="257418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fullScrn="1">
              <p:cMediaNode vol="80000">
                <p:cTn id="16"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9F58-6422-49FE-AC26-A86C0A68BE89}"/>
              </a:ext>
            </a:extLst>
          </p:cNvPr>
          <p:cNvSpPr>
            <a:spLocks noGrp="1"/>
          </p:cNvSpPr>
          <p:nvPr>
            <p:ph type="title"/>
          </p:nvPr>
        </p:nvSpPr>
        <p:spPr/>
        <p:txBody>
          <a:bodyPr/>
          <a:lstStyle/>
          <a:p>
            <a:r>
              <a:rPr lang="en-SG" dirty="0"/>
              <a:t>5.3	Struck by falling object</a:t>
            </a:r>
          </a:p>
        </p:txBody>
      </p:sp>
      <p:sp>
        <p:nvSpPr>
          <p:cNvPr id="3" name="Text Placeholder 2">
            <a:extLst>
              <a:ext uri="{FF2B5EF4-FFF2-40B4-BE49-F238E27FC236}">
                <a16:creationId xmlns:a16="http://schemas.microsoft.com/office/drawing/2014/main" id="{C4C4BBC3-FD43-4DA3-9DF2-004B81E2C71A}"/>
              </a:ext>
            </a:extLst>
          </p:cNvPr>
          <p:cNvSpPr>
            <a:spLocks noGrp="1"/>
          </p:cNvSpPr>
          <p:nvPr>
            <p:ph type="body" sz="quarter" idx="10"/>
          </p:nvPr>
        </p:nvSpPr>
        <p:spPr/>
        <p:txBody>
          <a:bodyPr/>
          <a:lstStyle/>
          <a:p>
            <a:pPr marL="0" indent="0">
              <a:buNone/>
            </a:pPr>
            <a:r>
              <a:rPr lang="en-US" sz="2000" dirty="0">
                <a:solidFill>
                  <a:schemeClr val="tx2">
                    <a:lumMod val="50000"/>
                  </a:schemeClr>
                </a:solidFill>
              </a:rPr>
              <a:t>Struck by falling object (SBFO) can lead to head or body injuries and even death. SBFO may occur in warehouses and store rooms with rack systems. </a:t>
            </a:r>
          </a:p>
          <a:p>
            <a:pPr marL="0" indent="0">
              <a:buNone/>
            </a:pPr>
            <a:endParaRPr lang="en-SG" dirty="0"/>
          </a:p>
        </p:txBody>
      </p:sp>
      <p:sp>
        <p:nvSpPr>
          <p:cNvPr id="5" name="Slide Number Placeholder 4">
            <a:extLst>
              <a:ext uri="{FF2B5EF4-FFF2-40B4-BE49-F238E27FC236}">
                <a16:creationId xmlns:a16="http://schemas.microsoft.com/office/drawing/2014/main" id="{77F7415B-396F-4DD3-AE92-0E2BB1241349}"/>
              </a:ext>
            </a:extLst>
          </p:cNvPr>
          <p:cNvSpPr>
            <a:spLocks noGrp="1"/>
          </p:cNvSpPr>
          <p:nvPr>
            <p:ph type="sldNum" sz="quarter" idx="12"/>
          </p:nvPr>
        </p:nvSpPr>
        <p:spPr/>
        <p:txBody>
          <a:bodyPr/>
          <a:lstStyle/>
          <a:p>
            <a:fld id="{8584D53F-AF5E-4723-96CB-40045B6453DE}" type="slidenum">
              <a:rPr lang="en-SG" smtClean="0"/>
              <a:t>24</a:t>
            </a:fld>
            <a:endParaRPr lang="en-SG"/>
          </a:p>
        </p:txBody>
      </p:sp>
      <p:pic>
        <p:nvPicPr>
          <p:cNvPr id="8" name="Picture 7">
            <a:extLst>
              <a:ext uri="{FF2B5EF4-FFF2-40B4-BE49-F238E27FC236}">
                <a16:creationId xmlns:a16="http://schemas.microsoft.com/office/drawing/2014/main" id="{78062DD3-2780-4CA3-97E8-7EA75583EEA6}"/>
              </a:ext>
            </a:extLst>
          </p:cNvPr>
          <p:cNvPicPr>
            <a:picLocks noChangeAspect="1"/>
          </p:cNvPicPr>
          <p:nvPr/>
        </p:nvPicPr>
        <p:blipFill>
          <a:blip r:embed="rId3"/>
          <a:stretch>
            <a:fillRect/>
          </a:stretch>
        </p:blipFill>
        <p:spPr>
          <a:xfrm>
            <a:off x="6309797" y="1796579"/>
            <a:ext cx="1621419" cy="1198253"/>
          </a:xfrm>
          <a:prstGeom prst="rect">
            <a:avLst/>
          </a:prstGeom>
        </p:spPr>
      </p:pic>
    </p:spTree>
    <p:extLst>
      <p:ext uri="{BB962C8B-B14F-4D97-AF65-F5344CB8AC3E}">
        <p14:creationId xmlns:p14="http://schemas.microsoft.com/office/powerpoint/2010/main" val="4240293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0231-3072-4130-8DE0-E6ED6C44EFEB}"/>
              </a:ext>
            </a:extLst>
          </p:cNvPr>
          <p:cNvSpPr>
            <a:spLocks noGrp="1"/>
          </p:cNvSpPr>
          <p:nvPr>
            <p:ph type="title"/>
          </p:nvPr>
        </p:nvSpPr>
        <p:spPr/>
        <p:txBody>
          <a:bodyPr/>
          <a:lstStyle/>
          <a:p>
            <a:r>
              <a:rPr lang="en-SG" dirty="0"/>
              <a:t>5.3	Struck by falling object</a:t>
            </a:r>
          </a:p>
        </p:txBody>
      </p:sp>
      <p:sp>
        <p:nvSpPr>
          <p:cNvPr id="5" name="Slide Number Placeholder 4">
            <a:extLst>
              <a:ext uri="{FF2B5EF4-FFF2-40B4-BE49-F238E27FC236}">
                <a16:creationId xmlns:a16="http://schemas.microsoft.com/office/drawing/2014/main" id="{839A7F80-765E-4644-BC46-DDDC87710B44}"/>
              </a:ext>
            </a:extLst>
          </p:cNvPr>
          <p:cNvSpPr>
            <a:spLocks noGrp="1"/>
          </p:cNvSpPr>
          <p:nvPr>
            <p:ph type="sldNum" sz="quarter" idx="12"/>
          </p:nvPr>
        </p:nvSpPr>
        <p:spPr/>
        <p:txBody>
          <a:bodyPr/>
          <a:lstStyle/>
          <a:p>
            <a:fld id="{8584D53F-AF5E-4723-96CB-40045B6453DE}" type="slidenum">
              <a:rPr lang="en-SG" smtClean="0"/>
              <a:t>25</a:t>
            </a:fld>
            <a:endParaRPr lang="en-SG" dirty="0"/>
          </a:p>
        </p:txBody>
      </p:sp>
      <p:sp>
        <p:nvSpPr>
          <p:cNvPr id="6" name="Text Placeholder 2">
            <a:extLst>
              <a:ext uri="{FF2B5EF4-FFF2-40B4-BE49-F238E27FC236}">
                <a16:creationId xmlns:a16="http://schemas.microsoft.com/office/drawing/2014/main" id="{6B0B5B68-E476-4051-AC68-37E946214EF8}"/>
              </a:ext>
            </a:extLst>
          </p:cNvPr>
          <p:cNvSpPr>
            <a:spLocks noGrp="1"/>
          </p:cNvSpPr>
          <p:nvPr>
            <p:ph type="body" sz="quarter" idx="10"/>
          </p:nvPr>
        </p:nvSpPr>
        <p:spPr>
          <a:xfrm>
            <a:off x="361950" y="1703332"/>
            <a:ext cx="5668147" cy="4727950"/>
          </a:xfrm>
        </p:spPr>
        <p:txBody>
          <a:bodyPr/>
          <a:lstStyle/>
          <a:p>
            <a:pPr marL="0" indent="0" defTabSz="914400">
              <a:spcBef>
                <a:spcPts val="300"/>
              </a:spcBef>
              <a:buClr>
                <a:schemeClr val="accent2">
                  <a:lumMod val="60000"/>
                  <a:lumOff val="40000"/>
                </a:schemeClr>
              </a:buClr>
              <a:buSzPct val="80000"/>
              <a:buNone/>
              <a:defRPr/>
            </a:pPr>
            <a:r>
              <a:rPr lang="en-US" sz="1800" b="1" dirty="0">
                <a:solidFill>
                  <a:srgbClr val="92D050"/>
                </a:solidFill>
              </a:rPr>
              <a:t>Do:</a:t>
            </a:r>
            <a:endParaRPr lang="en-US" sz="1800" dirty="0">
              <a:solidFill>
                <a:schemeClr val="tx1"/>
              </a:solidFill>
            </a:endParaRPr>
          </a:p>
          <a:p>
            <a:pPr>
              <a:spcBef>
                <a:spcPts val="300"/>
              </a:spcBef>
              <a:buSzPct val="80000"/>
              <a:buFont typeface="Arial" panose="020B0604020202020204" pitchFamily="34" charset="0"/>
              <a:buChar char="•"/>
            </a:pPr>
            <a:r>
              <a:rPr lang="en-US" sz="1800" dirty="0">
                <a:solidFill>
                  <a:srgbClr val="000000"/>
                </a:solidFill>
              </a:rPr>
              <a:t>Store loose, small or irregularly shaped items in</a:t>
            </a:r>
            <a:br>
              <a:rPr lang="en-US" sz="1800" dirty="0">
                <a:solidFill>
                  <a:srgbClr val="000000"/>
                </a:solidFill>
              </a:rPr>
            </a:br>
            <a:r>
              <a:rPr lang="en-US" sz="1800" dirty="0">
                <a:solidFill>
                  <a:srgbClr val="000000"/>
                </a:solidFill>
              </a:rPr>
              <a:t>boxes/crates.</a:t>
            </a:r>
          </a:p>
          <a:p>
            <a:pPr>
              <a:spcBef>
                <a:spcPts val="300"/>
              </a:spcBef>
              <a:buSzPct val="80000"/>
              <a:buFont typeface="Arial" panose="020B0604020202020204" pitchFamily="34" charset="0"/>
              <a:buChar char="•"/>
            </a:pPr>
            <a:r>
              <a:rPr lang="en-US" sz="1800" dirty="0">
                <a:solidFill>
                  <a:schemeClr val="tx2">
                    <a:lumMod val="50000"/>
                  </a:schemeClr>
                </a:solidFill>
              </a:rPr>
              <a:t>Secure items from falling off with bars or straps across the shelf.</a:t>
            </a:r>
          </a:p>
          <a:p>
            <a:pPr>
              <a:spcBef>
                <a:spcPts val="300"/>
              </a:spcBef>
              <a:buSzPct val="80000"/>
              <a:buFont typeface="Arial" panose="020B0604020202020204" pitchFamily="34" charset="0"/>
              <a:buChar char="•"/>
            </a:pPr>
            <a:r>
              <a:rPr lang="en-US" sz="1800" dirty="0">
                <a:solidFill>
                  <a:srgbClr val="000000"/>
                </a:solidFill>
              </a:rPr>
              <a:t>Store heavy items on lower shelves.</a:t>
            </a:r>
          </a:p>
          <a:p>
            <a:pPr>
              <a:spcBef>
                <a:spcPts val="300"/>
              </a:spcBef>
              <a:buSzPct val="80000"/>
              <a:buFont typeface="Arial" panose="020B0604020202020204" pitchFamily="34" charset="0"/>
              <a:buChar char="•"/>
            </a:pPr>
            <a:r>
              <a:rPr lang="en-US" sz="1800" dirty="0">
                <a:solidFill>
                  <a:srgbClr val="000000"/>
                </a:solidFill>
              </a:rPr>
              <a:t>Use a step stool or ladder for access to foods above head level in a store room.</a:t>
            </a:r>
          </a:p>
          <a:p>
            <a:pPr>
              <a:spcBef>
                <a:spcPts val="300"/>
              </a:spcBef>
              <a:buSzPct val="80000"/>
              <a:buFont typeface="Arial" panose="020B0604020202020204" pitchFamily="34" charset="0"/>
              <a:buChar char="•"/>
            </a:pPr>
            <a:r>
              <a:rPr lang="en-US" sz="1800" dirty="0">
                <a:solidFill>
                  <a:srgbClr val="000000"/>
                </a:solidFill>
              </a:rPr>
              <a:t>Adhere to the safe working load of the storage rack.</a:t>
            </a:r>
          </a:p>
          <a:p>
            <a:pPr>
              <a:spcBef>
                <a:spcPts val="300"/>
              </a:spcBef>
              <a:buSzPct val="80000"/>
              <a:buFont typeface="Arial" panose="020B0604020202020204" pitchFamily="34" charset="0"/>
              <a:buChar char="•"/>
            </a:pPr>
            <a:r>
              <a:rPr lang="en-US" sz="1800" dirty="0">
                <a:solidFill>
                  <a:srgbClr val="000000"/>
                </a:solidFill>
              </a:rPr>
              <a:t>Inform Supervisor of unstable racks or loose/corroded joints encountered daily during periodic inspection.</a:t>
            </a:r>
          </a:p>
          <a:p>
            <a:pPr>
              <a:spcBef>
                <a:spcPts val="300"/>
              </a:spcBef>
              <a:buSzPct val="80000"/>
              <a:buFont typeface="Arial" panose="020B0604020202020204" pitchFamily="34" charset="0"/>
              <a:buChar char="•"/>
            </a:pPr>
            <a:r>
              <a:rPr lang="en-US" sz="1800" dirty="0">
                <a:solidFill>
                  <a:srgbClr val="000000"/>
                </a:solidFill>
              </a:rPr>
              <a:t>Put a safety helmet in work areas where there is a risk of falling object.</a:t>
            </a:r>
            <a:endParaRPr lang="en-US" sz="1800" dirty="0">
              <a:solidFill>
                <a:schemeClr val="dk1"/>
              </a:solidFill>
            </a:endParaRPr>
          </a:p>
          <a:p>
            <a:pPr marL="0" indent="0">
              <a:spcBef>
                <a:spcPts val="300"/>
              </a:spcBef>
              <a:buSzPct val="80000"/>
              <a:buNone/>
            </a:pPr>
            <a:endParaRPr lang="en-US" dirty="0">
              <a:solidFill>
                <a:srgbClr val="000000"/>
              </a:solidFill>
            </a:endParaRPr>
          </a:p>
          <a:p>
            <a:pPr marL="0" indent="0">
              <a:buNone/>
            </a:pPr>
            <a:endParaRPr lang="en-SG" dirty="0"/>
          </a:p>
        </p:txBody>
      </p:sp>
      <p:pic>
        <p:nvPicPr>
          <p:cNvPr id="7" name="Picture 6">
            <a:extLst>
              <a:ext uri="{FF2B5EF4-FFF2-40B4-BE49-F238E27FC236}">
                <a16:creationId xmlns:a16="http://schemas.microsoft.com/office/drawing/2014/main" id="{A10A2936-93F5-4313-AE1F-ACEA7FE1DE2E}"/>
              </a:ext>
            </a:extLst>
          </p:cNvPr>
          <p:cNvPicPr>
            <a:picLocks noChangeAspect="1"/>
          </p:cNvPicPr>
          <p:nvPr/>
        </p:nvPicPr>
        <p:blipFill>
          <a:blip r:embed="rId3">
            <a:clrChange>
              <a:clrFrom>
                <a:srgbClr val="CAC4C5"/>
              </a:clrFrom>
              <a:clrTo>
                <a:srgbClr val="CAC4C5">
                  <a:alpha val="0"/>
                </a:srgbClr>
              </a:clrTo>
            </a:clrChange>
          </a:blip>
          <a:stretch>
            <a:fillRect/>
          </a:stretch>
        </p:blipFill>
        <p:spPr>
          <a:xfrm>
            <a:off x="6756934" y="4811860"/>
            <a:ext cx="1414914" cy="1157231"/>
          </a:xfrm>
          <a:prstGeom prst="rect">
            <a:avLst/>
          </a:prstGeom>
        </p:spPr>
      </p:pic>
    </p:spTree>
    <p:extLst>
      <p:ext uri="{BB962C8B-B14F-4D97-AF65-F5344CB8AC3E}">
        <p14:creationId xmlns:p14="http://schemas.microsoft.com/office/powerpoint/2010/main" val="124340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612A-2063-4179-9023-EE2E9D9ACDE1}"/>
              </a:ext>
            </a:extLst>
          </p:cNvPr>
          <p:cNvSpPr>
            <a:spLocks noGrp="1"/>
          </p:cNvSpPr>
          <p:nvPr>
            <p:ph type="title"/>
          </p:nvPr>
        </p:nvSpPr>
        <p:spPr/>
        <p:txBody>
          <a:bodyPr/>
          <a:lstStyle/>
          <a:p>
            <a:r>
              <a:rPr lang="en-SG" dirty="0"/>
              <a:t>Struck by falling object</a:t>
            </a:r>
          </a:p>
        </p:txBody>
      </p:sp>
      <p:sp>
        <p:nvSpPr>
          <p:cNvPr id="5" name="Slide Number Placeholder 4">
            <a:extLst>
              <a:ext uri="{FF2B5EF4-FFF2-40B4-BE49-F238E27FC236}">
                <a16:creationId xmlns:a16="http://schemas.microsoft.com/office/drawing/2014/main" id="{82D4EF59-3817-4194-8F82-96BA3F3F1948}"/>
              </a:ext>
            </a:extLst>
          </p:cNvPr>
          <p:cNvSpPr>
            <a:spLocks noGrp="1"/>
          </p:cNvSpPr>
          <p:nvPr>
            <p:ph type="sldNum" sz="quarter" idx="12"/>
          </p:nvPr>
        </p:nvSpPr>
        <p:spPr/>
        <p:txBody>
          <a:bodyPr/>
          <a:lstStyle/>
          <a:p>
            <a:fld id="{8584D53F-AF5E-4723-96CB-40045B6453DE}" type="slidenum">
              <a:rPr lang="en-SG" smtClean="0"/>
              <a:t>26</a:t>
            </a:fld>
            <a:endParaRPr lang="en-SG"/>
          </a:p>
        </p:txBody>
      </p:sp>
      <p:sp>
        <p:nvSpPr>
          <p:cNvPr id="7" name="Text Placeholder 2">
            <a:extLst>
              <a:ext uri="{FF2B5EF4-FFF2-40B4-BE49-F238E27FC236}">
                <a16:creationId xmlns:a16="http://schemas.microsoft.com/office/drawing/2014/main" id="{C539526E-F4B3-4702-B374-CC9D47D0C427}"/>
              </a:ext>
            </a:extLst>
          </p:cNvPr>
          <p:cNvSpPr>
            <a:spLocks noGrp="1"/>
          </p:cNvSpPr>
          <p:nvPr>
            <p:ph type="body" sz="quarter" idx="10"/>
          </p:nvPr>
        </p:nvSpPr>
        <p:spPr>
          <a:xfrm>
            <a:off x="361950" y="1703388"/>
            <a:ext cx="5676900" cy="4727575"/>
          </a:xfrm>
        </p:spPr>
        <p:txBody>
          <a:bodyPr/>
          <a:lstStyle/>
          <a:p>
            <a:pPr marL="0" indent="0">
              <a:spcBef>
                <a:spcPts val="300"/>
              </a:spcBef>
              <a:buClr>
                <a:schemeClr val="accent2">
                  <a:lumMod val="60000"/>
                  <a:lumOff val="40000"/>
                </a:schemeClr>
              </a:buClr>
              <a:buSzPct val="70000"/>
              <a:buNone/>
            </a:pPr>
            <a:r>
              <a:rPr lang="en-US" sz="1800" b="1" dirty="0">
                <a:solidFill>
                  <a:srgbClr val="000000"/>
                </a:solidFill>
              </a:rPr>
              <a:t>Case Study</a:t>
            </a:r>
          </a:p>
          <a:p>
            <a:pPr>
              <a:spcBef>
                <a:spcPts val="300"/>
              </a:spcBef>
              <a:buSzPct val="70000"/>
              <a:buFont typeface="Arial" panose="020B0604020202020204" pitchFamily="34" charset="0"/>
              <a:buChar char="•"/>
            </a:pPr>
            <a:r>
              <a:rPr lang="en-US" sz="1800" dirty="0">
                <a:solidFill>
                  <a:schemeClr val="tx2">
                    <a:lumMod val="50000"/>
                  </a:schemeClr>
                </a:solidFill>
              </a:rPr>
              <a:t>A worker was found dead after he was pinned beneath the fruit crates in a warehouse. </a:t>
            </a:r>
          </a:p>
          <a:p>
            <a:pPr>
              <a:spcBef>
                <a:spcPts val="300"/>
              </a:spcBef>
              <a:buSzPct val="70000"/>
              <a:buFont typeface="Arial" panose="020B0604020202020204" pitchFamily="34" charset="0"/>
              <a:buChar char="•"/>
            </a:pPr>
            <a:r>
              <a:rPr lang="en-US" sz="1800" dirty="0">
                <a:solidFill>
                  <a:schemeClr val="tx2">
                    <a:lumMod val="50000"/>
                  </a:schemeClr>
                </a:solidFill>
              </a:rPr>
              <a:t>He was standing next to a stacked column of metal racks which collapsed on him.</a:t>
            </a:r>
          </a:p>
          <a:p>
            <a:pPr>
              <a:spcBef>
                <a:spcPts val="300"/>
              </a:spcBef>
              <a:buSzPct val="70000"/>
              <a:buFont typeface="Arial" panose="020B0604020202020204" pitchFamily="34" charset="0"/>
              <a:buChar char="•"/>
            </a:pPr>
            <a:r>
              <a:rPr lang="en-US" sz="1800" dirty="0">
                <a:solidFill>
                  <a:schemeClr val="tx2">
                    <a:lumMod val="50000"/>
                  </a:schemeClr>
                </a:solidFill>
              </a:rPr>
              <a:t>The racks were used to store crates of fruits.</a:t>
            </a:r>
          </a:p>
          <a:p>
            <a:pPr marL="0" indent="0">
              <a:spcBef>
                <a:spcPts val="300"/>
              </a:spcBef>
              <a:buClr>
                <a:schemeClr val="accent2">
                  <a:lumMod val="60000"/>
                  <a:lumOff val="40000"/>
                </a:schemeClr>
              </a:buClr>
              <a:buSzPct val="70000"/>
              <a:buNone/>
            </a:pPr>
            <a:r>
              <a:rPr lang="en-US" sz="1800" b="1" dirty="0">
                <a:solidFill>
                  <a:srgbClr val="000000"/>
                </a:solidFill>
              </a:rPr>
              <a:t>Recommendations</a:t>
            </a:r>
          </a:p>
          <a:p>
            <a:pPr>
              <a:spcBef>
                <a:spcPts val="300"/>
              </a:spcBef>
              <a:buSzPct val="70000"/>
              <a:buFont typeface="Arial" panose="020B0604020202020204" pitchFamily="34" charset="0"/>
              <a:buChar char="•"/>
            </a:pPr>
            <a:r>
              <a:rPr lang="en-US" sz="1800" dirty="0">
                <a:solidFill>
                  <a:srgbClr val="000000"/>
                </a:solidFill>
              </a:rPr>
              <a:t>Use engineered racks to store heavy items.</a:t>
            </a:r>
          </a:p>
          <a:p>
            <a:pPr>
              <a:spcBef>
                <a:spcPts val="300"/>
              </a:spcBef>
              <a:buSzPct val="70000"/>
              <a:buFont typeface="Arial" panose="020B0604020202020204" pitchFamily="34" charset="0"/>
              <a:buChar char="•"/>
            </a:pPr>
            <a:r>
              <a:rPr lang="en-US" sz="1800" dirty="0">
                <a:solidFill>
                  <a:srgbClr val="000000"/>
                </a:solidFill>
              </a:rPr>
              <a:t>Store heavier items on lower racks</a:t>
            </a:r>
          </a:p>
          <a:p>
            <a:pPr>
              <a:spcBef>
                <a:spcPts val="300"/>
              </a:spcBef>
              <a:buSzPct val="70000"/>
              <a:buFont typeface="Arial" panose="020B0604020202020204" pitchFamily="34" charset="0"/>
              <a:buChar char="•"/>
            </a:pPr>
            <a:r>
              <a:rPr lang="en-US" sz="1800" dirty="0">
                <a:solidFill>
                  <a:srgbClr val="000000"/>
                </a:solidFill>
              </a:rPr>
              <a:t>Ensure no over-loading of items on the rack.</a:t>
            </a:r>
          </a:p>
          <a:p>
            <a:pPr>
              <a:spcBef>
                <a:spcPts val="300"/>
              </a:spcBef>
              <a:buSzPct val="70000"/>
              <a:buFont typeface="Arial" panose="020B0604020202020204" pitchFamily="34" charset="0"/>
              <a:buChar char="•"/>
            </a:pPr>
            <a:r>
              <a:rPr lang="en-US" sz="1800" dirty="0">
                <a:solidFill>
                  <a:srgbClr val="000000"/>
                </a:solidFill>
              </a:rPr>
              <a:t>Conduct periodic inspection to look for defects </a:t>
            </a:r>
            <a:br>
              <a:rPr lang="en-US" sz="1800" dirty="0">
                <a:solidFill>
                  <a:srgbClr val="000000"/>
                </a:solidFill>
              </a:rPr>
            </a:br>
            <a:r>
              <a:rPr lang="en-US" sz="1800" dirty="0">
                <a:solidFill>
                  <a:srgbClr val="000000"/>
                </a:solidFill>
              </a:rPr>
              <a:t>in the racks (e.g., corrosion, dents and loose</a:t>
            </a:r>
            <a:br>
              <a:rPr lang="en-US" sz="1800" dirty="0">
                <a:solidFill>
                  <a:srgbClr val="000000"/>
                </a:solidFill>
              </a:rPr>
            </a:br>
            <a:r>
              <a:rPr lang="en-US" sz="1800" dirty="0">
                <a:solidFill>
                  <a:srgbClr val="000000"/>
                </a:solidFill>
              </a:rPr>
              <a:t>bolts and nuts).</a:t>
            </a:r>
            <a:endParaRPr lang="en-SG" dirty="0"/>
          </a:p>
        </p:txBody>
      </p:sp>
      <p:pic>
        <p:nvPicPr>
          <p:cNvPr id="8" name="Picture 7">
            <a:extLst>
              <a:ext uri="{FF2B5EF4-FFF2-40B4-BE49-F238E27FC236}">
                <a16:creationId xmlns:a16="http://schemas.microsoft.com/office/drawing/2014/main" id="{F8A383BB-FDAF-4598-978B-5CE098064683}"/>
              </a:ext>
            </a:extLst>
          </p:cNvPr>
          <p:cNvPicPr>
            <a:picLocks noChangeAspect="1"/>
          </p:cNvPicPr>
          <p:nvPr/>
        </p:nvPicPr>
        <p:blipFill>
          <a:blip r:embed="rId3"/>
          <a:stretch>
            <a:fillRect/>
          </a:stretch>
        </p:blipFill>
        <p:spPr>
          <a:xfrm>
            <a:off x="5852160" y="1656957"/>
            <a:ext cx="3106613" cy="2254689"/>
          </a:xfrm>
          <a:prstGeom prst="rect">
            <a:avLst/>
          </a:prstGeom>
        </p:spPr>
      </p:pic>
      <p:pic>
        <p:nvPicPr>
          <p:cNvPr id="9" name="Picture 2">
            <a:extLst>
              <a:ext uri="{FF2B5EF4-FFF2-40B4-BE49-F238E27FC236}">
                <a16:creationId xmlns:a16="http://schemas.microsoft.com/office/drawing/2014/main" id="{E70E6F36-7F52-49C9-8B90-ECAEB6ECAB86}"/>
              </a:ext>
            </a:extLst>
          </p:cNvPr>
          <p:cNvPicPr>
            <a:picLocks noChangeAspect="1" noChangeArrowheads="1"/>
          </p:cNvPicPr>
          <p:nvPr/>
        </p:nvPicPr>
        <p:blipFill>
          <a:blip r:embed="rId4" cstate="print"/>
          <a:srcRect/>
          <a:stretch>
            <a:fillRect/>
          </a:stretch>
        </p:blipFill>
        <p:spPr bwMode="auto">
          <a:xfrm>
            <a:off x="5852159" y="3958077"/>
            <a:ext cx="1270535" cy="1268179"/>
          </a:xfrm>
          <a:prstGeom prst="rect">
            <a:avLst/>
          </a:prstGeom>
          <a:noFill/>
          <a:ln w="9525">
            <a:noFill/>
            <a:miter lim="800000"/>
            <a:headEnd/>
            <a:tailEnd/>
          </a:ln>
          <a:effectLst/>
        </p:spPr>
      </p:pic>
      <p:sp>
        <p:nvSpPr>
          <p:cNvPr id="10" name="TextBox 9">
            <a:extLst>
              <a:ext uri="{FF2B5EF4-FFF2-40B4-BE49-F238E27FC236}">
                <a16:creationId xmlns:a16="http://schemas.microsoft.com/office/drawing/2014/main" id="{EBB380B1-E80B-43B6-AB5D-F00FBDB76ABE}"/>
              </a:ext>
            </a:extLst>
          </p:cNvPr>
          <p:cNvSpPr txBox="1"/>
          <p:nvPr/>
        </p:nvSpPr>
        <p:spPr>
          <a:xfrm>
            <a:off x="5797477" y="5226256"/>
            <a:ext cx="1325217" cy="371810"/>
          </a:xfrm>
          <a:prstGeom prst="rect">
            <a:avLst/>
          </a:prstGeom>
          <a:noFill/>
        </p:spPr>
        <p:txBody>
          <a:bodyPr wrap="square" rtlCol="0">
            <a:spAutoFit/>
          </a:bodyPr>
          <a:lstStyle/>
          <a:p>
            <a:r>
              <a:rPr lang="en-SG" sz="900" dirty="0">
                <a:solidFill>
                  <a:schemeClr val="tx2">
                    <a:lumMod val="50000"/>
                  </a:schemeClr>
                </a:solidFill>
              </a:rPr>
              <a:t>Heavier items placed </a:t>
            </a:r>
          </a:p>
          <a:p>
            <a:r>
              <a:rPr lang="en-SG" sz="900" dirty="0">
                <a:solidFill>
                  <a:schemeClr val="tx2">
                    <a:lumMod val="50000"/>
                  </a:schemeClr>
                </a:solidFill>
              </a:rPr>
              <a:t>on lower racks</a:t>
            </a:r>
          </a:p>
        </p:txBody>
      </p:sp>
    </p:spTree>
    <p:extLst>
      <p:ext uri="{BB962C8B-B14F-4D97-AF65-F5344CB8AC3E}">
        <p14:creationId xmlns:p14="http://schemas.microsoft.com/office/powerpoint/2010/main" val="128160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DB074-2E8C-4F65-8CD4-DA80C2540243}"/>
              </a:ext>
            </a:extLst>
          </p:cNvPr>
          <p:cNvSpPr>
            <a:spLocks noGrp="1"/>
          </p:cNvSpPr>
          <p:nvPr>
            <p:ph type="title"/>
          </p:nvPr>
        </p:nvSpPr>
        <p:spPr/>
        <p:txBody>
          <a:bodyPr/>
          <a:lstStyle/>
          <a:p>
            <a:r>
              <a:rPr lang="en-SG" dirty="0"/>
              <a:t>Struck by falling objects</a:t>
            </a:r>
          </a:p>
        </p:txBody>
      </p:sp>
      <p:sp>
        <p:nvSpPr>
          <p:cNvPr id="4" name="Slide Number Placeholder 3">
            <a:extLst>
              <a:ext uri="{FF2B5EF4-FFF2-40B4-BE49-F238E27FC236}">
                <a16:creationId xmlns:a16="http://schemas.microsoft.com/office/drawing/2014/main" id="{73258DAA-4F95-40CA-9579-4297F52D7173}"/>
              </a:ext>
            </a:extLst>
          </p:cNvPr>
          <p:cNvSpPr>
            <a:spLocks noGrp="1"/>
          </p:cNvSpPr>
          <p:nvPr>
            <p:ph type="sldNum" sz="quarter" idx="11"/>
          </p:nvPr>
        </p:nvSpPr>
        <p:spPr/>
        <p:txBody>
          <a:bodyPr/>
          <a:lstStyle/>
          <a:p>
            <a:fld id="{8584D53F-AF5E-4723-96CB-40045B6453DE}" type="slidenum">
              <a:rPr lang="en-SG" smtClean="0"/>
              <a:t>27</a:t>
            </a:fld>
            <a:endParaRPr lang="en-SG"/>
          </a:p>
        </p:txBody>
      </p:sp>
      <p:pic>
        <p:nvPicPr>
          <p:cNvPr id="6" name="Picture 5">
            <a:extLst>
              <a:ext uri="{FF2B5EF4-FFF2-40B4-BE49-F238E27FC236}">
                <a16:creationId xmlns:a16="http://schemas.microsoft.com/office/drawing/2014/main" id="{D8004C00-34EF-4782-A3B8-49AE8C083784}"/>
              </a:ext>
            </a:extLst>
          </p:cNvPr>
          <p:cNvPicPr>
            <a:picLocks noChangeAspect="1"/>
          </p:cNvPicPr>
          <p:nvPr/>
        </p:nvPicPr>
        <p:blipFill>
          <a:blip r:embed="rId3"/>
          <a:stretch>
            <a:fillRect/>
          </a:stretch>
        </p:blipFill>
        <p:spPr>
          <a:xfrm>
            <a:off x="2991547" y="1337042"/>
            <a:ext cx="3263189" cy="4678747"/>
          </a:xfrm>
          <a:prstGeom prst="rect">
            <a:avLst/>
          </a:prstGeom>
        </p:spPr>
      </p:pic>
    </p:spTree>
    <p:extLst>
      <p:ext uri="{BB962C8B-B14F-4D97-AF65-F5344CB8AC3E}">
        <p14:creationId xmlns:p14="http://schemas.microsoft.com/office/powerpoint/2010/main" val="941987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1362-F4A9-44E6-9620-1231B23EAE9F}"/>
              </a:ext>
            </a:extLst>
          </p:cNvPr>
          <p:cNvSpPr>
            <a:spLocks noGrp="1"/>
          </p:cNvSpPr>
          <p:nvPr>
            <p:ph type="title"/>
          </p:nvPr>
        </p:nvSpPr>
        <p:spPr/>
        <p:txBody>
          <a:bodyPr/>
          <a:lstStyle/>
          <a:p>
            <a:r>
              <a:rPr lang="en-SG" dirty="0"/>
              <a:t>5.4	Contact with hot objects/surfaces</a:t>
            </a:r>
          </a:p>
        </p:txBody>
      </p:sp>
      <p:sp>
        <p:nvSpPr>
          <p:cNvPr id="3" name="Text Placeholder 2">
            <a:extLst>
              <a:ext uri="{FF2B5EF4-FFF2-40B4-BE49-F238E27FC236}">
                <a16:creationId xmlns:a16="http://schemas.microsoft.com/office/drawing/2014/main" id="{46BA14B7-0878-4DE1-9683-5367302516D6}"/>
              </a:ext>
            </a:extLst>
          </p:cNvPr>
          <p:cNvSpPr>
            <a:spLocks noGrp="1"/>
          </p:cNvSpPr>
          <p:nvPr>
            <p:ph type="body" sz="quarter" idx="10"/>
          </p:nvPr>
        </p:nvSpPr>
        <p:spPr/>
        <p:txBody>
          <a:bodyPr/>
          <a:lstStyle/>
          <a:p>
            <a:pPr marL="0" indent="0">
              <a:buNone/>
            </a:pPr>
            <a:r>
              <a:rPr lang="en-US" sz="1700" dirty="0">
                <a:solidFill>
                  <a:schemeClr val="tx2">
                    <a:lumMod val="50000"/>
                  </a:schemeClr>
                </a:solidFill>
              </a:rPr>
              <a:t>Contact with hot objects/surfaces may involve contact with hot machines or processing equipment (e.g., steamer, oven), hot medium (e.g., deep frying oil) and hot food intermediate/product. Serious injuries such as burns or scalds can take place, and even resulting in death. </a:t>
            </a:r>
          </a:p>
          <a:p>
            <a:pPr marL="0" indent="0">
              <a:buNone/>
            </a:pPr>
            <a:br>
              <a:rPr lang="en-SG" dirty="0"/>
            </a:br>
            <a:br>
              <a:rPr lang="en-SG" dirty="0"/>
            </a:br>
            <a:endParaRPr lang="en-SG" dirty="0"/>
          </a:p>
        </p:txBody>
      </p:sp>
      <p:sp>
        <p:nvSpPr>
          <p:cNvPr id="5" name="Slide Number Placeholder 4">
            <a:extLst>
              <a:ext uri="{FF2B5EF4-FFF2-40B4-BE49-F238E27FC236}">
                <a16:creationId xmlns:a16="http://schemas.microsoft.com/office/drawing/2014/main" id="{F85B8CBE-F438-406A-A384-3CCC4C96D80B}"/>
              </a:ext>
            </a:extLst>
          </p:cNvPr>
          <p:cNvSpPr>
            <a:spLocks noGrp="1"/>
          </p:cNvSpPr>
          <p:nvPr>
            <p:ph type="sldNum" sz="quarter" idx="12"/>
          </p:nvPr>
        </p:nvSpPr>
        <p:spPr/>
        <p:txBody>
          <a:bodyPr/>
          <a:lstStyle/>
          <a:p>
            <a:fld id="{8584D53F-AF5E-4723-96CB-40045B6453DE}" type="slidenum">
              <a:rPr lang="en-SG" smtClean="0"/>
              <a:t>28</a:t>
            </a:fld>
            <a:endParaRPr lang="en-SG"/>
          </a:p>
        </p:txBody>
      </p:sp>
      <p:sp>
        <p:nvSpPr>
          <p:cNvPr id="7" name="Text Placeholder 2">
            <a:extLst>
              <a:ext uri="{FF2B5EF4-FFF2-40B4-BE49-F238E27FC236}">
                <a16:creationId xmlns:a16="http://schemas.microsoft.com/office/drawing/2014/main" id="{939F6DF6-0468-4250-9A89-58CF14088FF5}"/>
              </a:ext>
            </a:extLst>
          </p:cNvPr>
          <p:cNvSpPr txBox="1">
            <a:spLocks/>
          </p:cNvSpPr>
          <p:nvPr/>
        </p:nvSpPr>
        <p:spPr>
          <a:xfrm>
            <a:off x="357186" y="3327696"/>
            <a:ext cx="5668147" cy="4727950"/>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700" b="1" dirty="0">
                <a:solidFill>
                  <a:srgbClr val="92D050"/>
                </a:solidFill>
              </a:rPr>
              <a:t>Do:</a:t>
            </a:r>
            <a:endParaRPr lang="en-US" sz="1700" dirty="0">
              <a:solidFill>
                <a:schemeClr val="tx1"/>
              </a:solidFill>
            </a:endParaRPr>
          </a:p>
          <a:p>
            <a:pPr>
              <a:spcBef>
                <a:spcPts val="300"/>
              </a:spcBef>
              <a:buSzPct val="80000"/>
              <a:buFont typeface="Arial" panose="020B0604020202020204" pitchFamily="34" charset="0"/>
              <a:buChar char="•"/>
            </a:pPr>
            <a:r>
              <a:rPr lang="en-US" sz="1700" dirty="0">
                <a:solidFill>
                  <a:schemeClr val="tx2">
                    <a:lumMod val="50000"/>
                  </a:schemeClr>
                </a:solidFill>
              </a:rPr>
              <a:t>Ensure all hot surfaces are insulated..</a:t>
            </a:r>
          </a:p>
          <a:p>
            <a:pPr>
              <a:spcBef>
                <a:spcPts val="300"/>
              </a:spcBef>
              <a:buSzPct val="80000"/>
              <a:buFont typeface="Arial" panose="020B0604020202020204" pitchFamily="34" charset="0"/>
              <a:buChar char="•"/>
            </a:pPr>
            <a:r>
              <a:rPr lang="en-US" sz="1700" dirty="0">
                <a:solidFill>
                  <a:schemeClr val="tx2">
                    <a:lumMod val="50000"/>
                  </a:schemeClr>
                </a:solidFill>
              </a:rPr>
              <a:t>Check for presence for warning signage(s) on hot surfaces including gauges and sampling points where insulation is not present..</a:t>
            </a:r>
          </a:p>
          <a:p>
            <a:pPr>
              <a:spcBef>
                <a:spcPts val="300"/>
              </a:spcBef>
              <a:buSzPct val="80000"/>
              <a:buFont typeface="Arial" panose="020B0604020202020204" pitchFamily="34" charset="0"/>
              <a:buChar char="•"/>
            </a:pPr>
            <a:r>
              <a:rPr lang="en-US" sz="1700" dirty="0">
                <a:solidFill>
                  <a:schemeClr val="tx2">
                    <a:lumMod val="50000"/>
                  </a:schemeClr>
                </a:solidFill>
              </a:rPr>
              <a:t>Wear appropriate PPEs ( e.g. gloves) when there is a need to work with hot equipment. </a:t>
            </a:r>
          </a:p>
          <a:p>
            <a:pPr marL="0" indent="0">
              <a:spcBef>
                <a:spcPts val="300"/>
              </a:spcBef>
              <a:buSzPct val="80000"/>
              <a:buFont typeface="Arial"/>
              <a:buNone/>
            </a:pPr>
            <a:endParaRPr lang="en-US" sz="1700" dirty="0">
              <a:solidFill>
                <a:srgbClr val="000000"/>
              </a:solidFill>
            </a:endParaRPr>
          </a:p>
          <a:p>
            <a:pPr marL="0" indent="0">
              <a:buFont typeface="Arial"/>
              <a:buNone/>
            </a:pPr>
            <a:endParaRPr lang="en-SG" dirty="0"/>
          </a:p>
        </p:txBody>
      </p:sp>
      <p:pic>
        <p:nvPicPr>
          <p:cNvPr id="8" name="Picture 7">
            <a:extLst>
              <a:ext uri="{FF2B5EF4-FFF2-40B4-BE49-F238E27FC236}">
                <a16:creationId xmlns:a16="http://schemas.microsoft.com/office/drawing/2014/main" id="{23BAAC6B-D1E2-4F56-BF5B-8B6B29FA067D}"/>
              </a:ext>
            </a:extLst>
          </p:cNvPr>
          <p:cNvPicPr>
            <a:picLocks noChangeAspect="1"/>
          </p:cNvPicPr>
          <p:nvPr/>
        </p:nvPicPr>
        <p:blipFill>
          <a:blip r:embed="rId3"/>
          <a:stretch>
            <a:fillRect/>
          </a:stretch>
        </p:blipFill>
        <p:spPr>
          <a:xfrm>
            <a:off x="6825094" y="1755906"/>
            <a:ext cx="940773" cy="981676"/>
          </a:xfrm>
          <a:prstGeom prst="rect">
            <a:avLst/>
          </a:prstGeom>
        </p:spPr>
      </p:pic>
      <p:pic>
        <p:nvPicPr>
          <p:cNvPr id="9" name="Picture 8">
            <a:extLst>
              <a:ext uri="{FF2B5EF4-FFF2-40B4-BE49-F238E27FC236}">
                <a16:creationId xmlns:a16="http://schemas.microsoft.com/office/drawing/2014/main" id="{D8CB9CD6-75A2-42F5-8A7C-059678CA9228}"/>
              </a:ext>
            </a:extLst>
          </p:cNvPr>
          <p:cNvPicPr>
            <a:picLocks noChangeAspect="1"/>
          </p:cNvPicPr>
          <p:nvPr/>
        </p:nvPicPr>
        <p:blipFill>
          <a:blip r:embed="rId4"/>
          <a:stretch>
            <a:fillRect/>
          </a:stretch>
        </p:blipFill>
        <p:spPr>
          <a:xfrm>
            <a:off x="6836298" y="3402862"/>
            <a:ext cx="1098713" cy="1313517"/>
          </a:xfrm>
          <a:prstGeom prst="rect">
            <a:avLst/>
          </a:prstGeom>
        </p:spPr>
      </p:pic>
      <p:sp>
        <p:nvSpPr>
          <p:cNvPr id="10" name="TextBox 9">
            <a:extLst>
              <a:ext uri="{FF2B5EF4-FFF2-40B4-BE49-F238E27FC236}">
                <a16:creationId xmlns:a16="http://schemas.microsoft.com/office/drawing/2014/main" id="{77D6CBEA-A9FA-42D7-B763-F4A4D2DD3EC5}"/>
              </a:ext>
            </a:extLst>
          </p:cNvPr>
          <p:cNvSpPr txBox="1"/>
          <p:nvPr/>
        </p:nvSpPr>
        <p:spPr>
          <a:xfrm>
            <a:off x="6731268" y="4716379"/>
            <a:ext cx="2507027" cy="369332"/>
          </a:xfrm>
          <a:prstGeom prst="rect">
            <a:avLst/>
          </a:prstGeom>
          <a:noFill/>
        </p:spPr>
        <p:txBody>
          <a:bodyPr wrap="square" rtlCol="0">
            <a:spAutoFit/>
          </a:bodyPr>
          <a:lstStyle/>
          <a:p>
            <a:r>
              <a:rPr lang="en-SG" sz="900" dirty="0">
                <a:solidFill>
                  <a:schemeClr val="tx2">
                    <a:lumMod val="50000"/>
                  </a:schemeClr>
                </a:solidFill>
              </a:rPr>
              <a:t>Hot surface where insulation not present</a:t>
            </a:r>
          </a:p>
          <a:p>
            <a:r>
              <a:rPr lang="en-SG" sz="900" i="1" dirty="0">
                <a:solidFill>
                  <a:schemeClr val="tx2">
                    <a:lumMod val="50000"/>
                  </a:schemeClr>
                </a:solidFill>
              </a:rPr>
              <a:t>Photo credit: Thong </a:t>
            </a:r>
            <a:r>
              <a:rPr lang="en-SG" sz="900" i="1" dirty="0" err="1">
                <a:solidFill>
                  <a:schemeClr val="tx2">
                    <a:lumMod val="50000"/>
                  </a:schemeClr>
                </a:solidFill>
              </a:rPr>
              <a:t>Siek</a:t>
            </a:r>
            <a:r>
              <a:rPr lang="en-SG" sz="900" i="1" dirty="0">
                <a:solidFill>
                  <a:schemeClr val="tx2">
                    <a:lumMod val="50000"/>
                  </a:schemeClr>
                </a:solidFill>
              </a:rPr>
              <a:t> Food Industry</a:t>
            </a:r>
          </a:p>
        </p:txBody>
      </p:sp>
      <p:pic>
        <p:nvPicPr>
          <p:cNvPr id="11" name="Picture 10">
            <a:extLst>
              <a:ext uri="{FF2B5EF4-FFF2-40B4-BE49-F238E27FC236}">
                <a16:creationId xmlns:a16="http://schemas.microsoft.com/office/drawing/2014/main" id="{F298A6B0-A52C-4820-BCE0-B296963E0CAB}"/>
              </a:ext>
            </a:extLst>
          </p:cNvPr>
          <p:cNvPicPr>
            <a:picLocks noChangeAspect="1"/>
          </p:cNvPicPr>
          <p:nvPr/>
        </p:nvPicPr>
        <p:blipFill>
          <a:blip r:embed="rId5"/>
          <a:stretch>
            <a:fillRect/>
          </a:stretch>
        </p:blipFill>
        <p:spPr>
          <a:xfrm>
            <a:off x="6836298" y="5204379"/>
            <a:ext cx="918367" cy="1166243"/>
          </a:xfrm>
          <a:prstGeom prst="rect">
            <a:avLst/>
          </a:prstGeom>
        </p:spPr>
      </p:pic>
    </p:spTree>
    <p:extLst>
      <p:ext uri="{BB962C8B-B14F-4D97-AF65-F5344CB8AC3E}">
        <p14:creationId xmlns:p14="http://schemas.microsoft.com/office/powerpoint/2010/main" val="1131404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1557-705D-44E9-B232-EC7C427D7102}"/>
              </a:ext>
            </a:extLst>
          </p:cNvPr>
          <p:cNvSpPr>
            <a:spLocks noGrp="1"/>
          </p:cNvSpPr>
          <p:nvPr>
            <p:ph type="title"/>
          </p:nvPr>
        </p:nvSpPr>
        <p:spPr/>
        <p:txBody>
          <a:bodyPr/>
          <a:lstStyle/>
          <a:p>
            <a:r>
              <a:rPr lang="en-SG" dirty="0"/>
              <a:t>Contact with hot objects/surfaces</a:t>
            </a:r>
          </a:p>
        </p:txBody>
      </p:sp>
      <p:sp>
        <p:nvSpPr>
          <p:cNvPr id="5" name="Slide Number Placeholder 4">
            <a:extLst>
              <a:ext uri="{FF2B5EF4-FFF2-40B4-BE49-F238E27FC236}">
                <a16:creationId xmlns:a16="http://schemas.microsoft.com/office/drawing/2014/main" id="{4F01935B-8BD9-40A1-BB8C-60940B0BBEDD}"/>
              </a:ext>
            </a:extLst>
          </p:cNvPr>
          <p:cNvSpPr>
            <a:spLocks noGrp="1"/>
          </p:cNvSpPr>
          <p:nvPr>
            <p:ph type="sldNum" sz="quarter" idx="12"/>
          </p:nvPr>
        </p:nvSpPr>
        <p:spPr/>
        <p:txBody>
          <a:bodyPr/>
          <a:lstStyle/>
          <a:p>
            <a:fld id="{8584D53F-AF5E-4723-96CB-40045B6453DE}" type="slidenum">
              <a:rPr lang="en-SG" smtClean="0"/>
              <a:t>29</a:t>
            </a:fld>
            <a:endParaRPr lang="en-SG"/>
          </a:p>
        </p:txBody>
      </p:sp>
      <p:sp>
        <p:nvSpPr>
          <p:cNvPr id="9" name="Text Placeholder 2">
            <a:extLst>
              <a:ext uri="{FF2B5EF4-FFF2-40B4-BE49-F238E27FC236}">
                <a16:creationId xmlns:a16="http://schemas.microsoft.com/office/drawing/2014/main" id="{D1806CAD-21FE-4E42-9666-6B78C8DCB8E1}"/>
              </a:ext>
            </a:extLst>
          </p:cNvPr>
          <p:cNvSpPr>
            <a:spLocks noGrp="1"/>
          </p:cNvSpPr>
          <p:nvPr>
            <p:ph type="body" sz="quarter" idx="10"/>
          </p:nvPr>
        </p:nvSpPr>
        <p:spPr>
          <a:xfrm>
            <a:off x="361950" y="1703388"/>
            <a:ext cx="4589463" cy="4727575"/>
          </a:xfrm>
        </p:spPr>
        <p:txBody>
          <a:bodyPr/>
          <a:lstStyle/>
          <a:p>
            <a:pPr marL="0" indent="0">
              <a:spcBef>
                <a:spcPts val="300"/>
              </a:spcBef>
              <a:buClr>
                <a:schemeClr val="accent2">
                  <a:lumMod val="60000"/>
                  <a:lumOff val="40000"/>
                </a:schemeClr>
              </a:buClr>
              <a:buSzPct val="70000"/>
              <a:buNone/>
            </a:pPr>
            <a:r>
              <a:rPr lang="en-US" sz="1800" b="1" dirty="0">
                <a:solidFill>
                  <a:srgbClr val="000000"/>
                </a:solidFill>
              </a:rPr>
              <a:t>Case Study</a:t>
            </a:r>
            <a:br>
              <a:rPr lang="en-US" sz="1800" b="1" dirty="0">
                <a:solidFill>
                  <a:srgbClr val="000000"/>
                </a:solidFill>
              </a:rPr>
            </a:br>
            <a:r>
              <a:rPr lang="en-US" sz="1800" dirty="0">
                <a:solidFill>
                  <a:schemeClr val="tx2">
                    <a:lumMod val="50000"/>
                  </a:schemeClr>
                </a:solidFill>
              </a:rPr>
              <a:t>A worker closed the door of an oven after placing meat into the oven for roasting. After 30 mins, he opened the oven door and turned the gas knob to release gas to the stove. He then lighted up the gas stove. Fire suddenly gushed out from the oven and injured the worker. </a:t>
            </a:r>
          </a:p>
          <a:p>
            <a:pPr marL="0" indent="0">
              <a:spcBef>
                <a:spcPts val="300"/>
              </a:spcBef>
              <a:buClr>
                <a:schemeClr val="accent2">
                  <a:lumMod val="60000"/>
                  <a:lumOff val="40000"/>
                </a:schemeClr>
              </a:buClr>
              <a:buSzPct val="70000"/>
              <a:buNone/>
            </a:pPr>
            <a:endParaRPr lang="en-US" sz="1800" b="1" dirty="0">
              <a:solidFill>
                <a:srgbClr val="000000"/>
              </a:solidFill>
            </a:endParaRPr>
          </a:p>
        </p:txBody>
      </p:sp>
      <p:pic>
        <p:nvPicPr>
          <p:cNvPr id="10" name="Picture 9">
            <a:extLst>
              <a:ext uri="{FF2B5EF4-FFF2-40B4-BE49-F238E27FC236}">
                <a16:creationId xmlns:a16="http://schemas.microsoft.com/office/drawing/2014/main" id="{3AECC06B-11AB-40A3-BDC2-F1A1F8592353}"/>
              </a:ext>
            </a:extLst>
          </p:cNvPr>
          <p:cNvPicPr>
            <a:picLocks noChangeAspect="1"/>
          </p:cNvPicPr>
          <p:nvPr/>
        </p:nvPicPr>
        <p:blipFill>
          <a:blip r:embed="rId3"/>
          <a:stretch>
            <a:fillRect/>
          </a:stretch>
        </p:blipFill>
        <p:spPr>
          <a:xfrm>
            <a:off x="5103341" y="1986882"/>
            <a:ext cx="1295400" cy="1733156"/>
          </a:xfrm>
          <a:prstGeom prst="rect">
            <a:avLst/>
          </a:prstGeom>
        </p:spPr>
      </p:pic>
      <p:pic>
        <p:nvPicPr>
          <p:cNvPr id="11" name="Picture 10">
            <a:extLst>
              <a:ext uri="{FF2B5EF4-FFF2-40B4-BE49-F238E27FC236}">
                <a16:creationId xmlns:a16="http://schemas.microsoft.com/office/drawing/2014/main" id="{CCE11F8E-90EC-4A54-BAF3-5C718D96FB5B}"/>
              </a:ext>
            </a:extLst>
          </p:cNvPr>
          <p:cNvPicPr>
            <a:picLocks noChangeAspect="1"/>
          </p:cNvPicPr>
          <p:nvPr/>
        </p:nvPicPr>
        <p:blipFill>
          <a:blip r:embed="rId4"/>
          <a:stretch>
            <a:fillRect/>
          </a:stretch>
        </p:blipFill>
        <p:spPr>
          <a:xfrm>
            <a:off x="6594831" y="1986883"/>
            <a:ext cx="2319223" cy="1733156"/>
          </a:xfrm>
          <a:prstGeom prst="rect">
            <a:avLst/>
          </a:prstGeom>
        </p:spPr>
      </p:pic>
      <p:pic>
        <p:nvPicPr>
          <p:cNvPr id="12" name="Picture 11">
            <a:extLst>
              <a:ext uri="{FF2B5EF4-FFF2-40B4-BE49-F238E27FC236}">
                <a16:creationId xmlns:a16="http://schemas.microsoft.com/office/drawing/2014/main" id="{FE467165-267E-4088-A91E-CC4A04A09969}"/>
              </a:ext>
            </a:extLst>
          </p:cNvPr>
          <p:cNvPicPr>
            <a:picLocks noChangeAspect="1"/>
          </p:cNvPicPr>
          <p:nvPr/>
        </p:nvPicPr>
        <p:blipFill>
          <a:blip r:embed="rId5"/>
          <a:stretch>
            <a:fillRect/>
          </a:stretch>
        </p:blipFill>
        <p:spPr>
          <a:xfrm>
            <a:off x="5103341" y="4259542"/>
            <a:ext cx="1295400" cy="1736486"/>
          </a:xfrm>
          <a:prstGeom prst="rect">
            <a:avLst/>
          </a:prstGeom>
        </p:spPr>
      </p:pic>
      <p:sp>
        <p:nvSpPr>
          <p:cNvPr id="13" name="TextBox 12">
            <a:extLst>
              <a:ext uri="{FF2B5EF4-FFF2-40B4-BE49-F238E27FC236}">
                <a16:creationId xmlns:a16="http://schemas.microsoft.com/office/drawing/2014/main" id="{680FE4BB-1859-4A88-A363-48D5704A278A}"/>
              </a:ext>
            </a:extLst>
          </p:cNvPr>
          <p:cNvSpPr txBox="1"/>
          <p:nvPr/>
        </p:nvSpPr>
        <p:spPr>
          <a:xfrm>
            <a:off x="5018789" y="3758958"/>
            <a:ext cx="2227446" cy="461665"/>
          </a:xfrm>
          <a:prstGeom prst="rect">
            <a:avLst/>
          </a:prstGeom>
          <a:noFill/>
        </p:spPr>
        <p:txBody>
          <a:bodyPr wrap="square" rtlCol="0">
            <a:spAutoFit/>
          </a:bodyPr>
          <a:lstStyle/>
          <a:p>
            <a:r>
              <a:rPr lang="en-SG" sz="1200" dirty="0">
                <a:solidFill>
                  <a:schemeClr val="tx2">
                    <a:lumMod val="50000"/>
                  </a:schemeClr>
                </a:solidFill>
              </a:rPr>
              <a:t>Fig 1: Gas stove </a:t>
            </a:r>
            <a:br>
              <a:rPr lang="en-SG" sz="1200" dirty="0">
                <a:solidFill>
                  <a:schemeClr val="tx2">
                    <a:lumMod val="50000"/>
                  </a:schemeClr>
                </a:solidFill>
              </a:rPr>
            </a:br>
            <a:r>
              <a:rPr lang="en-SG" sz="1200" dirty="0">
                <a:solidFill>
                  <a:schemeClr val="tx2">
                    <a:lumMod val="50000"/>
                  </a:schemeClr>
                </a:solidFill>
              </a:rPr>
              <a:t>inside oven</a:t>
            </a:r>
          </a:p>
        </p:txBody>
      </p:sp>
      <p:sp>
        <p:nvSpPr>
          <p:cNvPr id="14" name="TextBox 13">
            <a:extLst>
              <a:ext uri="{FF2B5EF4-FFF2-40B4-BE49-F238E27FC236}">
                <a16:creationId xmlns:a16="http://schemas.microsoft.com/office/drawing/2014/main" id="{98253FB4-FE50-4BB7-953F-9F9907F8F71B}"/>
              </a:ext>
            </a:extLst>
          </p:cNvPr>
          <p:cNvSpPr txBox="1"/>
          <p:nvPr/>
        </p:nvSpPr>
        <p:spPr>
          <a:xfrm>
            <a:off x="6506479" y="3758957"/>
            <a:ext cx="2227446" cy="276999"/>
          </a:xfrm>
          <a:prstGeom prst="rect">
            <a:avLst/>
          </a:prstGeom>
          <a:noFill/>
        </p:spPr>
        <p:txBody>
          <a:bodyPr wrap="square" rtlCol="0">
            <a:spAutoFit/>
          </a:bodyPr>
          <a:lstStyle/>
          <a:p>
            <a:r>
              <a:rPr lang="en-SG" sz="1200" dirty="0">
                <a:solidFill>
                  <a:schemeClr val="tx2">
                    <a:lumMod val="50000"/>
                  </a:schemeClr>
                </a:solidFill>
              </a:rPr>
              <a:t>Fig 2: Releasing knob for gas</a:t>
            </a:r>
          </a:p>
        </p:txBody>
      </p:sp>
      <p:sp>
        <p:nvSpPr>
          <p:cNvPr id="15" name="TextBox 14">
            <a:extLst>
              <a:ext uri="{FF2B5EF4-FFF2-40B4-BE49-F238E27FC236}">
                <a16:creationId xmlns:a16="http://schemas.microsoft.com/office/drawing/2014/main" id="{5D37E9BB-20BC-4F10-9769-FB6427416F27}"/>
              </a:ext>
            </a:extLst>
          </p:cNvPr>
          <p:cNvSpPr txBox="1"/>
          <p:nvPr/>
        </p:nvSpPr>
        <p:spPr>
          <a:xfrm>
            <a:off x="5028414" y="5988706"/>
            <a:ext cx="1370327" cy="276999"/>
          </a:xfrm>
          <a:prstGeom prst="rect">
            <a:avLst/>
          </a:prstGeom>
          <a:noFill/>
        </p:spPr>
        <p:txBody>
          <a:bodyPr wrap="square" rtlCol="0">
            <a:spAutoFit/>
          </a:bodyPr>
          <a:lstStyle/>
          <a:p>
            <a:r>
              <a:rPr lang="en-SG" sz="1200" dirty="0">
                <a:solidFill>
                  <a:schemeClr val="tx2">
                    <a:lumMod val="50000"/>
                  </a:schemeClr>
                </a:solidFill>
              </a:rPr>
              <a:t>Fig 3: Gas lighter</a:t>
            </a:r>
          </a:p>
        </p:txBody>
      </p:sp>
    </p:spTree>
    <p:extLst>
      <p:ext uri="{BB962C8B-B14F-4D97-AF65-F5344CB8AC3E}">
        <p14:creationId xmlns:p14="http://schemas.microsoft.com/office/powerpoint/2010/main" val="39706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C6A0-7797-4DAE-8B48-C8AB79C151FE}"/>
              </a:ext>
            </a:extLst>
          </p:cNvPr>
          <p:cNvSpPr>
            <a:spLocks noGrp="1"/>
          </p:cNvSpPr>
          <p:nvPr>
            <p:ph type="title"/>
          </p:nvPr>
        </p:nvSpPr>
        <p:spPr/>
        <p:txBody>
          <a:bodyPr/>
          <a:lstStyle/>
          <a:p>
            <a:r>
              <a:rPr lang="en-SG" dirty="0"/>
              <a:t>Contents</a:t>
            </a:r>
          </a:p>
        </p:txBody>
      </p:sp>
      <p:sp>
        <p:nvSpPr>
          <p:cNvPr id="3" name="Text Placeholder 2">
            <a:extLst>
              <a:ext uri="{FF2B5EF4-FFF2-40B4-BE49-F238E27FC236}">
                <a16:creationId xmlns:a16="http://schemas.microsoft.com/office/drawing/2014/main" id="{5034B275-CCD8-4131-9426-5CAF30EC75A5}"/>
              </a:ext>
            </a:extLst>
          </p:cNvPr>
          <p:cNvSpPr>
            <a:spLocks noGrp="1"/>
          </p:cNvSpPr>
          <p:nvPr>
            <p:ph type="body" sz="quarter" idx="10"/>
          </p:nvPr>
        </p:nvSpPr>
        <p:spPr/>
        <p:txBody>
          <a:bodyPr/>
          <a:lstStyle/>
          <a:p>
            <a:pPr marL="457200" indent="-457200">
              <a:buAutoNum type="arabicPeriod"/>
            </a:pPr>
            <a:r>
              <a:rPr lang="en-SG" dirty="0">
                <a:solidFill>
                  <a:schemeClr val="tx2">
                    <a:lumMod val="50000"/>
                  </a:schemeClr>
                </a:solidFill>
              </a:rPr>
              <a:t>Workplace Safety and Health (WSH) Policy</a:t>
            </a:r>
          </a:p>
          <a:p>
            <a:pPr marL="457200" indent="-457200">
              <a:buAutoNum type="arabicPeriod"/>
            </a:pPr>
            <a:r>
              <a:rPr lang="en-SG" dirty="0">
                <a:solidFill>
                  <a:schemeClr val="tx2">
                    <a:lumMod val="50000"/>
                  </a:schemeClr>
                </a:solidFill>
              </a:rPr>
              <a:t>WSH Rules and Regulations</a:t>
            </a:r>
          </a:p>
          <a:p>
            <a:pPr marL="457200" indent="-457200">
              <a:buAutoNum type="arabicPeriod"/>
            </a:pPr>
            <a:r>
              <a:rPr lang="en-SG" dirty="0">
                <a:solidFill>
                  <a:schemeClr val="tx2">
                    <a:lumMod val="50000"/>
                  </a:schemeClr>
                </a:solidFill>
              </a:rPr>
              <a:t>Risk Assessment</a:t>
            </a:r>
          </a:p>
          <a:p>
            <a:pPr marL="457200" indent="-457200">
              <a:buAutoNum type="arabicPeriod"/>
            </a:pPr>
            <a:r>
              <a:rPr lang="en-SG" dirty="0">
                <a:solidFill>
                  <a:schemeClr val="tx2">
                    <a:lumMod val="50000"/>
                  </a:schemeClr>
                </a:solidFill>
              </a:rPr>
              <a:t>Communication of WSH Hazards</a:t>
            </a:r>
          </a:p>
          <a:p>
            <a:pPr marL="457200" indent="-457200">
              <a:buAutoNum type="arabicPeriod"/>
            </a:pPr>
            <a:r>
              <a:rPr lang="en-SG" dirty="0">
                <a:solidFill>
                  <a:schemeClr val="tx2">
                    <a:lumMod val="50000"/>
                  </a:schemeClr>
                </a:solidFill>
              </a:rPr>
              <a:t>Common Hazards</a:t>
            </a:r>
          </a:p>
          <a:p>
            <a:pPr marL="457200" indent="-457200">
              <a:buAutoNum type="arabicPeriod"/>
            </a:pPr>
            <a:r>
              <a:rPr lang="en-SG" dirty="0">
                <a:solidFill>
                  <a:schemeClr val="tx2">
                    <a:lumMod val="50000"/>
                  </a:schemeClr>
                </a:solidFill>
              </a:rPr>
              <a:t>Other Hazards</a:t>
            </a:r>
          </a:p>
        </p:txBody>
      </p:sp>
      <p:sp>
        <p:nvSpPr>
          <p:cNvPr id="4" name="Slide Number Placeholder 3">
            <a:extLst>
              <a:ext uri="{FF2B5EF4-FFF2-40B4-BE49-F238E27FC236}">
                <a16:creationId xmlns:a16="http://schemas.microsoft.com/office/drawing/2014/main" id="{C129AF74-D5A9-45C1-8543-4338D9C7CD80}"/>
              </a:ext>
            </a:extLst>
          </p:cNvPr>
          <p:cNvSpPr>
            <a:spLocks noGrp="1"/>
          </p:cNvSpPr>
          <p:nvPr>
            <p:ph type="sldNum" sz="quarter" idx="11"/>
          </p:nvPr>
        </p:nvSpPr>
        <p:spPr/>
        <p:txBody>
          <a:bodyPr/>
          <a:lstStyle/>
          <a:p>
            <a:fld id="{8584D53F-AF5E-4723-96CB-40045B6453DE}" type="slidenum">
              <a:rPr lang="en-SG" smtClean="0"/>
              <a:t>3</a:t>
            </a:fld>
            <a:endParaRPr lang="en-SG"/>
          </a:p>
        </p:txBody>
      </p:sp>
    </p:spTree>
    <p:extLst>
      <p:ext uri="{BB962C8B-B14F-4D97-AF65-F5344CB8AC3E}">
        <p14:creationId xmlns:p14="http://schemas.microsoft.com/office/powerpoint/2010/main" val="2925534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1B14-2586-4E6A-A850-12D7337C7BEA}"/>
              </a:ext>
            </a:extLst>
          </p:cNvPr>
          <p:cNvSpPr>
            <a:spLocks noGrp="1"/>
          </p:cNvSpPr>
          <p:nvPr>
            <p:ph type="title"/>
          </p:nvPr>
        </p:nvSpPr>
        <p:spPr/>
        <p:txBody>
          <a:bodyPr/>
          <a:lstStyle/>
          <a:p>
            <a:r>
              <a:rPr lang="en-SG" dirty="0"/>
              <a:t>Contact with hot objects/surfaces</a:t>
            </a:r>
          </a:p>
        </p:txBody>
      </p:sp>
      <p:sp>
        <p:nvSpPr>
          <p:cNvPr id="3" name="Text Placeholder 2">
            <a:extLst>
              <a:ext uri="{FF2B5EF4-FFF2-40B4-BE49-F238E27FC236}">
                <a16:creationId xmlns:a16="http://schemas.microsoft.com/office/drawing/2014/main" id="{8DFC8918-BCEA-48AE-8FCE-EC432B89B6B5}"/>
              </a:ext>
            </a:extLst>
          </p:cNvPr>
          <p:cNvSpPr>
            <a:spLocks noGrp="1"/>
          </p:cNvSpPr>
          <p:nvPr>
            <p:ph type="body" sz="quarter" idx="10"/>
          </p:nvPr>
        </p:nvSpPr>
        <p:spPr/>
        <p:txBody>
          <a:bodyPr/>
          <a:lstStyle/>
          <a:p>
            <a:pPr marL="0" indent="0">
              <a:spcBef>
                <a:spcPts val="300"/>
              </a:spcBef>
              <a:buClr>
                <a:schemeClr val="accent2">
                  <a:lumMod val="60000"/>
                  <a:lumOff val="40000"/>
                </a:schemeClr>
              </a:buClr>
              <a:buSzPct val="70000"/>
              <a:buNone/>
            </a:pPr>
            <a:r>
              <a:rPr lang="en-US" sz="2000" b="1" dirty="0">
                <a:solidFill>
                  <a:srgbClr val="000000"/>
                </a:solidFill>
              </a:rPr>
              <a:t>Recommendations</a:t>
            </a:r>
          </a:p>
          <a:p>
            <a:pPr>
              <a:spcBef>
                <a:spcPts val="300"/>
              </a:spcBef>
              <a:buSzPct val="70000"/>
              <a:buFont typeface="Arial" panose="020B0604020202020204" pitchFamily="34" charset="0"/>
              <a:buChar char="•"/>
            </a:pPr>
            <a:r>
              <a:rPr lang="en-US" sz="2000" dirty="0">
                <a:solidFill>
                  <a:schemeClr val="tx2">
                    <a:lumMod val="50000"/>
                  </a:schemeClr>
                </a:solidFill>
              </a:rPr>
              <a:t>Train the worker on the safe use of the stove and oven.</a:t>
            </a:r>
          </a:p>
          <a:p>
            <a:pPr>
              <a:spcBef>
                <a:spcPts val="300"/>
              </a:spcBef>
              <a:buSzPct val="70000"/>
              <a:buFont typeface="Arial" panose="020B0604020202020204" pitchFamily="34" charset="0"/>
              <a:buChar char="•"/>
            </a:pPr>
            <a:r>
              <a:rPr lang="en-US" sz="2000" dirty="0">
                <a:solidFill>
                  <a:schemeClr val="tx2">
                    <a:lumMod val="50000"/>
                  </a:schemeClr>
                </a:solidFill>
              </a:rPr>
              <a:t>Provide a physical barrier or better position the gas knob so as to avoid the possibility of accidental contact with the gas knob.</a:t>
            </a:r>
          </a:p>
          <a:p>
            <a:pPr>
              <a:spcBef>
                <a:spcPts val="300"/>
              </a:spcBef>
              <a:buSzPct val="70000"/>
              <a:buFont typeface="Arial" panose="020B0604020202020204" pitchFamily="34" charset="0"/>
              <a:buChar char="•"/>
            </a:pPr>
            <a:r>
              <a:rPr lang="en-US" sz="2000" dirty="0">
                <a:solidFill>
                  <a:schemeClr val="tx2">
                    <a:lumMod val="50000"/>
                  </a:schemeClr>
                </a:solidFill>
              </a:rPr>
              <a:t>Carry out periodic inspection of the oven, gas knob and piping as part of preventive maintenance regime.</a:t>
            </a:r>
          </a:p>
          <a:p>
            <a:pPr>
              <a:spcBef>
                <a:spcPts val="300"/>
              </a:spcBef>
              <a:buSzPct val="70000"/>
              <a:buFont typeface="Arial" panose="020B0604020202020204" pitchFamily="34" charset="0"/>
              <a:buChar char="•"/>
            </a:pPr>
            <a:r>
              <a:rPr lang="en-US" sz="2000" dirty="0">
                <a:solidFill>
                  <a:schemeClr val="tx2">
                    <a:lumMod val="50000"/>
                  </a:schemeClr>
                </a:solidFill>
              </a:rPr>
              <a:t>Ensure there is adequate ventilation provided at the workplace.</a:t>
            </a:r>
          </a:p>
          <a:p>
            <a:pPr marL="0" indent="0">
              <a:buNone/>
            </a:pPr>
            <a:endParaRPr lang="en-SG" dirty="0"/>
          </a:p>
        </p:txBody>
      </p:sp>
      <p:sp>
        <p:nvSpPr>
          <p:cNvPr id="4" name="Slide Number Placeholder 3">
            <a:extLst>
              <a:ext uri="{FF2B5EF4-FFF2-40B4-BE49-F238E27FC236}">
                <a16:creationId xmlns:a16="http://schemas.microsoft.com/office/drawing/2014/main" id="{D4D74E14-8FE3-4186-B7B0-7D965CAC77A5}"/>
              </a:ext>
            </a:extLst>
          </p:cNvPr>
          <p:cNvSpPr>
            <a:spLocks noGrp="1"/>
          </p:cNvSpPr>
          <p:nvPr>
            <p:ph type="sldNum" sz="quarter" idx="11"/>
          </p:nvPr>
        </p:nvSpPr>
        <p:spPr/>
        <p:txBody>
          <a:bodyPr/>
          <a:lstStyle/>
          <a:p>
            <a:fld id="{8584D53F-AF5E-4723-96CB-40045B6453DE}" type="slidenum">
              <a:rPr lang="en-SG" smtClean="0"/>
              <a:t>30</a:t>
            </a:fld>
            <a:endParaRPr lang="en-SG"/>
          </a:p>
        </p:txBody>
      </p:sp>
    </p:spTree>
    <p:extLst>
      <p:ext uri="{BB962C8B-B14F-4D97-AF65-F5344CB8AC3E}">
        <p14:creationId xmlns:p14="http://schemas.microsoft.com/office/powerpoint/2010/main" val="2512766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BB11-BAAB-47D7-9D3A-4CE7D285D131}"/>
              </a:ext>
            </a:extLst>
          </p:cNvPr>
          <p:cNvSpPr>
            <a:spLocks noGrp="1"/>
          </p:cNvSpPr>
          <p:nvPr>
            <p:ph type="title"/>
          </p:nvPr>
        </p:nvSpPr>
        <p:spPr/>
        <p:txBody>
          <a:bodyPr/>
          <a:lstStyle/>
          <a:p>
            <a:r>
              <a:rPr lang="en-SG" dirty="0"/>
              <a:t>5.5	Musculoskeletal Disorder (MSD)</a:t>
            </a:r>
          </a:p>
        </p:txBody>
      </p:sp>
      <p:sp>
        <p:nvSpPr>
          <p:cNvPr id="3" name="Text Placeholder 2">
            <a:extLst>
              <a:ext uri="{FF2B5EF4-FFF2-40B4-BE49-F238E27FC236}">
                <a16:creationId xmlns:a16="http://schemas.microsoft.com/office/drawing/2014/main" id="{7E409341-F35E-44BF-A3C1-68EFBB6E6598}"/>
              </a:ext>
            </a:extLst>
          </p:cNvPr>
          <p:cNvSpPr>
            <a:spLocks noGrp="1"/>
          </p:cNvSpPr>
          <p:nvPr>
            <p:ph type="body" sz="quarter" idx="10"/>
          </p:nvPr>
        </p:nvSpPr>
        <p:spPr/>
        <p:txBody>
          <a:bodyPr/>
          <a:lstStyle/>
          <a:p>
            <a:pPr marL="0" indent="0">
              <a:buNone/>
            </a:pPr>
            <a:r>
              <a:rPr lang="en-US" sz="1700" dirty="0">
                <a:solidFill>
                  <a:schemeClr val="tx2">
                    <a:lumMod val="50000"/>
                  </a:schemeClr>
                </a:solidFill>
              </a:rPr>
              <a:t>MSD refers to body disorders involving muscles, tendons and nerves. Symptoms of MSD include pain, cramp, swelling, numbness and tingling sensation. Examples of MSD include trigger finger, carpal tunnel syndrome, pain (neck, shoulder, lower back).</a:t>
            </a:r>
          </a:p>
          <a:p>
            <a:pPr marL="0" indent="0">
              <a:buNone/>
            </a:pPr>
            <a:endParaRPr lang="en-SG" dirty="0"/>
          </a:p>
        </p:txBody>
      </p:sp>
      <p:sp>
        <p:nvSpPr>
          <p:cNvPr id="5" name="Slide Number Placeholder 4">
            <a:extLst>
              <a:ext uri="{FF2B5EF4-FFF2-40B4-BE49-F238E27FC236}">
                <a16:creationId xmlns:a16="http://schemas.microsoft.com/office/drawing/2014/main" id="{EC13C362-BD9D-4E07-9E7A-375A1A620087}"/>
              </a:ext>
            </a:extLst>
          </p:cNvPr>
          <p:cNvSpPr>
            <a:spLocks noGrp="1"/>
          </p:cNvSpPr>
          <p:nvPr>
            <p:ph type="sldNum" sz="quarter" idx="12"/>
          </p:nvPr>
        </p:nvSpPr>
        <p:spPr/>
        <p:txBody>
          <a:bodyPr/>
          <a:lstStyle/>
          <a:p>
            <a:fld id="{8584D53F-AF5E-4723-96CB-40045B6453DE}" type="slidenum">
              <a:rPr lang="en-SG" smtClean="0"/>
              <a:t>31</a:t>
            </a:fld>
            <a:endParaRPr lang="en-SG"/>
          </a:p>
        </p:txBody>
      </p:sp>
      <p:sp>
        <p:nvSpPr>
          <p:cNvPr id="6" name="Text Placeholder 2">
            <a:extLst>
              <a:ext uri="{FF2B5EF4-FFF2-40B4-BE49-F238E27FC236}">
                <a16:creationId xmlns:a16="http://schemas.microsoft.com/office/drawing/2014/main" id="{2A08DE08-EC12-4F19-962E-431665DE5827}"/>
              </a:ext>
            </a:extLst>
          </p:cNvPr>
          <p:cNvSpPr txBox="1">
            <a:spLocks/>
          </p:cNvSpPr>
          <p:nvPr/>
        </p:nvSpPr>
        <p:spPr>
          <a:xfrm>
            <a:off x="357186" y="3108621"/>
            <a:ext cx="5668147" cy="4727950"/>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700" b="1" dirty="0">
                <a:solidFill>
                  <a:srgbClr val="92D050"/>
                </a:solidFill>
              </a:rPr>
              <a:t>Do:</a:t>
            </a:r>
            <a:endParaRPr lang="en-US" sz="1700" dirty="0">
              <a:solidFill>
                <a:schemeClr val="tx1"/>
              </a:solidFill>
            </a:endParaRPr>
          </a:p>
          <a:p>
            <a:pPr>
              <a:spcBef>
                <a:spcPts val="300"/>
              </a:spcBef>
              <a:buSzPct val="80000"/>
              <a:buFont typeface="Arial" panose="020B0604020202020204" pitchFamily="34" charset="0"/>
              <a:buChar char="•"/>
            </a:pPr>
            <a:r>
              <a:rPr lang="en-US" sz="1700" dirty="0">
                <a:solidFill>
                  <a:schemeClr val="tx2">
                    <a:lumMod val="50000"/>
                  </a:schemeClr>
                </a:solidFill>
              </a:rPr>
              <a:t>Bend your knees and keep your back straight when lifting an item.</a:t>
            </a:r>
          </a:p>
          <a:p>
            <a:pPr>
              <a:spcBef>
                <a:spcPts val="300"/>
              </a:spcBef>
              <a:buSzPct val="80000"/>
              <a:buFont typeface="Arial" panose="020B0604020202020204" pitchFamily="34" charset="0"/>
              <a:buChar char="•"/>
            </a:pPr>
            <a:r>
              <a:rPr lang="en-US" sz="1700" dirty="0">
                <a:solidFill>
                  <a:schemeClr val="tx2">
                    <a:lumMod val="50000"/>
                  </a:schemeClr>
                </a:solidFill>
              </a:rPr>
              <a:t>Seek help or use a trolley when moving heavy items.</a:t>
            </a:r>
          </a:p>
          <a:p>
            <a:pPr>
              <a:spcBef>
                <a:spcPts val="300"/>
              </a:spcBef>
              <a:buSzPct val="80000"/>
              <a:buFont typeface="Arial" panose="020B0604020202020204" pitchFamily="34" charset="0"/>
              <a:buChar char="•"/>
            </a:pPr>
            <a:r>
              <a:rPr lang="en-US" sz="1700" dirty="0">
                <a:solidFill>
                  <a:schemeClr val="tx2">
                    <a:lumMod val="50000"/>
                  </a:schemeClr>
                </a:solidFill>
              </a:rPr>
              <a:t>Use hand tools which are ergonomically designed (e.g., soft grip handle) to minimize excessive exertion. </a:t>
            </a:r>
          </a:p>
          <a:p>
            <a:pPr>
              <a:spcBef>
                <a:spcPts val="300"/>
              </a:spcBef>
              <a:buSzPct val="80000"/>
              <a:buFont typeface="Arial" panose="020B0604020202020204" pitchFamily="34" charset="0"/>
              <a:buChar char="•"/>
            </a:pPr>
            <a:r>
              <a:rPr lang="en-US" sz="1700" dirty="0">
                <a:solidFill>
                  <a:schemeClr val="tx2">
                    <a:lumMod val="50000"/>
                  </a:schemeClr>
                </a:solidFill>
              </a:rPr>
              <a:t>Inform your Supervisor if you experience bodily </a:t>
            </a:r>
          </a:p>
          <a:p>
            <a:pPr marL="0" indent="0">
              <a:spcBef>
                <a:spcPts val="300"/>
              </a:spcBef>
              <a:buClr>
                <a:schemeClr val="accent2">
                  <a:lumMod val="60000"/>
                  <a:lumOff val="40000"/>
                </a:schemeClr>
              </a:buClr>
              <a:buSzPct val="80000"/>
              <a:buNone/>
            </a:pPr>
            <a:r>
              <a:rPr lang="en-US" sz="1700" dirty="0">
                <a:solidFill>
                  <a:schemeClr val="tx2">
                    <a:lumMod val="50000"/>
                  </a:schemeClr>
                </a:solidFill>
              </a:rPr>
              <a:t>     discomfort (e.g., aches, cramps) which could be </a:t>
            </a:r>
          </a:p>
          <a:p>
            <a:pPr marL="0" indent="0">
              <a:spcBef>
                <a:spcPts val="300"/>
              </a:spcBef>
              <a:buClr>
                <a:schemeClr val="accent2">
                  <a:lumMod val="60000"/>
                  <a:lumOff val="40000"/>
                </a:schemeClr>
              </a:buClr>
              <a:buSzPct val="80000"/>
              <a:buNone/>
            </a:pPr>
            <a:r>
              <a:rPr lang="en-US" sz="1700" dirty="0">
                <a:solidFill>
                  <a:schemeClr val="tx2">
                    <a:lumMod val="50000"/>
                  </a:schemeClr>
                </a:solidFill>
              </a:rPr>
              <a:t>     symptoms of ergonomic problems.</a:t>
            </a:r>
          </a:p>
          <a:p>
            <a:pPr marL="0" indent="0">
              <a:spcBef>
                <a:spcPts val="300"/>
              </a:spcBef>
              <a:buSzPct val="80000"/>
              <a:buFont typeface="Arial"/>
              <a:buNone/>
            </a:pPr>
            <a:endParaRPr lang="en-US" sz="1700" dirty="0">
              <a:solidFill>
                <a:srgbClr val="000000"/>
              </a:solidFill>
            </a:endParaRPr>
          </a:p>
          <a:p>
            <a:pPr marL="0" indent="0">
              <a:buFont typeface="Arial"/>
              <a:buNone/>
            </a:pPr>
            <a:endParaRPr lang="en-SG" dirty="0"/>
          </a:p>
        </p:txBody>
      </p:sp>
      <p:pic>
        <p:nvPicPr>
          <p:cNvPr id="7" name="Picture 6">
            <a:extLst>
              <a:ext uri="{FF2B5EF4-FFF2-40B4-BE49-F238E27FC236}">
                <a16:creationId xmlns:a16="http://schemas.microsoft.com/office/drawing/2014/main" id="{6255C04D-D6FA-4FCF-AF01-DF4DE8E15A8B}"/>
              </a:ext>
            </a:extLst>
          </p:cNvPr>
          <p:cNvPicPr>
            <a:picLocks noChangeAspect="1"/>
          </p:cNvPicPr>
          <p:nvPr/>
        </p:nvPicPr>
        <p:blipFill>
          <a:blip r:embed="rId3"/>
          <a:stretch>
            <a:fillRect/>
          </a:stretch>
        </p:blipFill>
        <p:spPr>
          <a:xfrm>
            <a:off x="6534912" y="1802146"/>
            <a:ext cx="1347462" cy="1877911"/>
          </a:xfrm>
          <a:prstGeom prst="rect">
            <a:avLst/>
          </a:prstGeom>
        </p:spPr>
      </p:pic>
    </p:spTree>
    <p:extLst>
      <p:ext uri="{BB962C8B-B14F-4D97-AF65-F5344CB8AC3E}">
        <p14:creationId xmlns:p14="http://schemas.microsoft.com/office/powerpoint/2010/main" val="366861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73BA-ACE1-4E94-AEAF-C55450E4C8B5}"/>
              </a:ext>
            </a:extLst>
          </p:cNvPr>
          <p:cNvSpPr>
            <a:spLocks noGrp="1"/>
          </p:cNvSpPr>
          <p:nvPr>
            <p:ph type="title"/>
          </p:nvPr>
        </p:nvSpPr>
        <p:spPr/>
        <p:txBody>
          <a:bodyPr/>
          <a:lstStyle/>
          <a:p>
            <a:r>
              <a:rPr lang="en-SG" dirty="0"/>
              <a:t>Musculoskeletal Disorder (MSD)</a:t>
            </a:r>
          </a:p>
        </p:txBody>
      </p:sp>
      <p:sp>
        <p:nvSpPr>
          <p:cNvPr id="3" name="Text Placeholder 2">
            <a:extLst>
              <a:ext uri="{FF2B5EF4-FFF2-40B4-BE49-F238E27FC236}">
                <a16:creationId xmlns:a16="http://schemas.microsoft.com/office/drawing/2014/main" id="{8654DF47-DC76-407A-8FAD-703FF87DAF43}"/>
              </a:ext>
            </a:extLst>
          </p:cNvPr>
          <p:cNvSpPr>
            <a:spLocks noGrp="1"/>
          </p:cNvSpPr>
          <p:nvPr>
            <p:ph type="body" sz="quarter" idx="10"/>
          </p:nvPr>
        </p:nvSpPr>
        <p:spPr/>
        <p:txBody>
          <a:bodyPr/>
          <a:lstStyle/>
          <a:p>
            <a:pPr marL="0" indent="0" defTabSz="914400">
              <a:spcBef>
                <a:spcPts val="300"/>
              </a:spcBef>
              <a:buClr>
                <a:schemeClr val="accent2">
                  <a:lumMod val="60000"/>
                  <a:lumOff val="40000"/>
                </a:schemeClr>
              </a:buClr>
              <a:buSzPct val="80000"/>
              <a:buNone/>
              <a:defRPr/>
            </a:pPr>
            <a:r>
              <a:rPr lang="en-US" b="1" dirty="0">
                <a:solidFill>
                  <a:srgbClr val="FF0000"/>
                </a:solidFill>
              </a:rPr>
              <a:t>Do not:</a:t>
            </a:r>
            <a:endParaRPr lang="en-US" dirty="0">
              <a:solidFill>
                <a:srgbClr val="FF0000"/>
              </a:solidFill>
            </a:endParaRPr>
          </a:p>
          <a:p>
            <a:pPr>
              <a:spcBef>
                <a:spcPts val="300"/>
              </a:spcBef>
              <a:buSzPct val="80000"/>
              <a:buFont typeface="Arial" panose="020B0604020202020204" pitchFamily="34" charset="0"/>
              <a:buChar char="•"/>
            </a:pPr>
            <a:r>
              <a:rPr lang="en-US" sz="2000" dirty="0">
                <a:solidFill>
                  <a:srgbClr val="000000"/>
                </a:solidFill>
              </a:rPr>
              <a:t>Engage in prolonged repetitive activities without taking breaks.</a:t>
            </a:r>
          </a:p>
          <a:p>
            <a:pPr>
              <a:spcBef>
                <a:spcPts val="300"/>
              </a:spcBef>
              <a:buSzPct val="80000"/>
              <a:buFont typeface="Arial" panose="020B0604020202020204" pitchFamily="34" charset="0"/>
              <a:buChar char="•"/>
            </a:pPr>
            <a:r>
              <a:rPr lang="en-US" sz="2000" dirty="0">
                <a:solidFill>
                  <a:srgbClr val="000000"/>
                </a:solidFill>
              </a:rPr>
              <a:t>Adopt awkward posture.</a:t>
            </a:r>
          </a:p>
          <a:p>
            <a:pPr>
              <a:spcBef>
                <a:spcPts val="300"/>
              </a:spcBef>
              <a:buSzPct val="80000"/>
              <a:buFont typeface="Arial" panose="020B0604020202020204" pitchFamily="34" charset="0"/>
              <a:buChar char="•"/>
            </a:pPr>
            <a:r>
              <a:rPr lang="en-US" sz="2000" dirty="0">
                <a:solidFill>
                  <a:srgbClr val="000000"/>
                </a:solidFill>
              </a:rPr>
              <a:t>Adhere to static posture throughout</a:t>
            </a:r>
            <a:br>
              <a:rPr lang="en-US" sz="2000" dirty="0">
                <a:solidFill>
                  <a:srgbClr val="000000"/>
                </a:solidFill>
              </a:rPr>
            </a:br>
            <a:r>
              <a:rPr lang="en-US" sz="2000" dirty="0">
                <a:solidFill>
                  <a:srgbClr val="000000"/>
                </a:solidFill>
              </a:rPr>
              <a:t>work.</a:t>
            </a:r>
          </a:p>
          <a:p>
            <a:pPr>
              <a:spcBef>
                <a:spcPts val="300"/>
              </a:spcBef>
              <a:buSzPct val="80000"/>
              <a:buFont typeface="Arial" panose="020B0604020202020204" pitchFamily="34" charset="0"/>
              <a:buChar char="•"/>
            </a:pPr>
            <a:r>
              <a:rPr lang="en-US" sz="2000" dirty="0">
                <a:solidFill>
                  <a:srgbClr val="000000"/>
                </a:solidFill>
              </a:rPr>
              <a:t>Bend down when carrying a heavy item.</a:t>
            </a:r>
          </a:p>
          <a:p>
            <a:pPr>
              <a:spcBef>
                <a:spcPts val="300"/>
              </a:spcBef>
              <a:buSzPct val="80000"/>
              <a:buFont typeface="Arial" panose="020B0604020202020204" pitchFamily="34" charset="0"/>
              <a:buChar char="•"/>
            </a:pPr>
            <a:r>
              <a:rPr lang="en-US" sz="2000" dirty="0">
                <a:solidFill>
                  <a:srgbClr val="000000"/>
                </a:solidFill>
              </a:rPr>
              <a:t>Subject yourself to prolonged vibrations.</a:t>
            </a:r>
          </a:p>
          <a:p>
            <a:pPr marL="0" indent="0">
              <a:buNone/>
            </a:pPr>
            <a:endParaRPr lang="en-SG" dirty="0"/>
          </a:p>
        </p:txBody>
      </p:sp>
      <p:sp>
        <p:nvSpPr>
          <p:cNvPr id="5" name="Slide Number Placeholder 4">
            <a:extLst>
              <a:ext uri="{FF2B5EF4-FFF2-40B4-BE49-F238E27FC236}">
                <a16:creationId xmlns:a16="http://schemas.microsoft.com/office/drawing/2014/main" id="{E4497C23-F018-4C36-81FC-32CF2F62297F}"/>
              </a:ext>
            </a:extLst>
          </p:cNvPr>
          <p:cNvSpPr>
            <a:spLocks noGrp="1"/>
          </p:cNvSpPr>
          <p:nvPr>
            <p:ph type="sldNum" sz="quarter" idx="12"/>
          </p:nvPr>
        </p:nvSpPr>
        <p:spPr/>
        <p:txBody>
          <a:bodyPr/>
          <a:lstStyle/>
          <a:p>
            <a:fld id="{8584D53F-AF5E-4723-96CB-40045B6453DE}" type="slidenum">
              <a:rPr lang="en-SG" smtClean="0"/>
              <a:t>32</a:t>
            </a:fld>
            <a:endParaRPr lang="en-SG"/>
          </a:p>
        </p:txBody>
      </p:sp>
      <p:pic>
        <p:nvPicPr>
          <p:cNvPr id="6" name="Picture 5">
            <a:extLst>
              <a:ext uri="{FF2B5EF4-FFF2-40B4-BE49-F238E27FC236}">
                <a16:creationId xmlns:a16="http://schemas.microsoft.com/office/drawing/2014/main" id="{3392BD40-36F8-4918-BCF7-19992C11D916}"/>
              </a:ext>
            </a:extLst>
          </p:cNvPr>
          <p:cNvPicPr>
            <a:picLocks noChangeAspect="1"/>
          </p:cNvPicPr>
          <p:nvPr/>
        </p:nvPicPr>
        <p:blipFill>
          <a:blip r:embed="rId3"/>
          <a:stretch>
            <a:fillRect/>
          </a:stretch>
        </p:blipFill>
        <p:spPr>
          <a:xfrm>
            <a:off x="5730363" y="2181168"/>
            <a:ext cx="2214433" cy="1803691"/>
          </a:xfrm>
          <a:prstGeom prst="rect">
            <a:avLst/>
          </a:prstGeom>
        </p:spPr>
      </p:pic>
      <p:sp>
        <p:nvSpPr>
          <p:cNvPr id="7" name="TextBox 6">
            <a:extLst>
              <a:ext uri="{FF2B5EF4-FFF2-40B4-BE49-F238E27FC236}">
                <a16:creationId xmlns:a16="http://schemas.microsoft.com/office/drawing/2014/main" id="{68DB5C5D-5556-456B-8598-5EBED0476A3D}"/>
              </a:ext>
            </a:extLst>
          </p:cNvPr>
          <p:cNvSpPr txBox="1"/>
          <p:nvPr/>
        </p:nvSpPr>
        <p:spPr>
          <a:xfrm>
            <a:off x="5653547" y="4006525"/>
            <a:ext cx="2590800" cy="261610"/>
          </a:xfrm>
          <a:prstGeom prst="rect">
            <a:avLst/>
          </a:prstGeom>
          <a:noFill/>
        </p:spPr>
        <p:txBody>
          <a:bodyPr wrap="square" rtlCol="0">
            <a:spAutoFit/>
          </a:bodyPr>
          <a:lstStyle/>
          <a:p>
            <a:r>
              <a:rPr lang="en-SG" sz="1100" dirty="0">
                <a:solidFill>
                  <a:schemeClr val="tx2">
                    <a:lumMod val="50000"/>
                  </a:schemeClr>
                </a:solidFill>
              </a:rPr>
              <a:t>Awkward posture of overstretching</a:t>
            </a:r>
          </a:p>
        </p:txBody>
      </p:sp>
      <p:pic>
        <p:nvPicPr>
          <p:cNvPr id="8" name="Picture 7">
            <a:extLst>
              <a:ext uri="{FF2B5EF4-FFF2-40B4-BE49-F238E27FC236}">
                <a16:creationId xmlns:a16="http://schemas.microsoft.com/office/drawing/2014/main" id="{2F377851-2278-4F8E-AE36-853C31579B10}"/>
              </a:ext>
            </a:extLst>
          </p:cNvPr>
          <p:cNvPicPr>
            <a:picLocks noChangeAspect="1"/>
          </p:cNvPicPr>
          <p:nvPr/>
        </p:nvPicPr>
        <p:blipFill>
          <a:blip r:embed="rId4"/>
          <a:stretch>
            <a:fillRect/>
          </a:stretch>
        </p:blipFill>
        <p:spPr>
          <a:xfrm>
            <a:off x="5730363" y="4326665"/>
            <a:ext cx="1170951" cy="1656006"/>
          </a:xfrm>
          <a:prstGeom prst="rect">
            <a:avLst/>
          </a:prstGeom>
        </p:spPr>
      </p:pic>
      <p:sp>
        <p:nvSpPr>
          <p:cNvPr id="9" name="TextBox 8">
            <a:extLst>
              <a:ext uri="{FF2B5EF4-FFF2-40B4-BE49-F238E27FC236}">
                <a16:creationId xmlns:a16="http://schemas.microsoft.com/office/drawing/2014/main" id="{FC3D1FB1-2EE4-4B2F-9D5B-38C46A40E670}"/>
              </a:ext>
            </a:extLst>
          </p:cNvPr>
          <p:cNvSpPr txBox="1"/>
          <p:nvPr/>
        </p:nvSpPr>
        <p:spPr>
          <a:xfrm>
            <a:off x="5653547" y="5966195"/>
            <a:ext cx="2590800" cy="430887"/>
          </a:xfrm>
          <a:prstGeom prst="rect">
            <a:avLst/>
          </a:prstGeom>
          <a:noFill/>
        </p:spPr>
        <p:txBody>
          <a:bodyPr wrap="square" rtlCol="0">
            <a:spAutoFit/>
          </a:bodyPr>
          <a:lstStyle/>
          <a:p>
            <a:r>
              <a:rPr lang="en-SG" sz="1100" dirty="0">
                <a:solidFill>
                  <a:schemeClr val="tx2">
                    <a:lumMod val="50000"/>
                  </a:schemeClr>
                </a:solidFill>
              </a:rPr>
              <a:t>Incorrect lifting of</a:t>
            </a:r>
            <a:br>
              <a:rPr lang="en-SG" sz="1100" dirty="0">
                <a:solidFill>
                  <a:schemeClr val="tx2">
                    <a:lumMod val="50000"/>
                  </a:schemeClr>
                </a:solidFill>
              </a:rPr>
            </a:br>
            <a:r>
              <a:rPr lang="en-SG" sz="1100" dirty="0">
                <a:solidFill>
                  <a:schemeClr val="tx2">
                    <a:lumMod val="50000"/>
                  </a:schemeClr>
                </a:solidFill>
              </a:rPr>
              <a:t>heavy objects</a:t>
            </a:r>
          </a:p>
        </p:txBody>
      </p:sp>
    </p:spTree>
    <p:extLst>
      <p:ext uri="{BB962C8B-B14F-4D97-AF65-F5344CB8AC3E}">
        <p14:creationId xmlns:p14="http://schemas.microsoft.com/office/powerpoint/2010/main" val="194930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CE22-CDA5-4126-A761-6F09A0667FCD}"/>
              </a:ext>
            </a:extLst>
          </p:cNvPr>
          <p:cNvSpPr>
            <a:spLocks noGrp="1"/>
          </p:cNvSpPr>
          <p:nvPr>
            <p:ph type="title"/>
          </p:nvPr>
        </p:nvSpPr>
        <p:spPr/>
        <p:txBody>
          <a:bodyPr/>
          <a:lstStyle/>
          <a:p>
            <a:r>
              <a:rPr lang="en-SG" dirty="0"/>
              <a:t>Musculoskeletal Disorder</a:t>
            </a:r>
          </a:p>
        </p:txBody>
      </p:sp>
      <p:sp>
        <p:nvSpPr>
          <p:cNvPr id="5" name="Slide Number Placeholder 4">
            <a:extLst>
              <a:ext uri="{FF2B5EF4-FFF2-40B4-BE49-F238E27FC236}">
                <a16:creationId xmlns:a16="http://schemas.microsoft.com/office/drawing/2014/main" id="{E27CF54A-BE45-4612-8DBE-F2021D3EF02C}"/>
              </a:ext>
            </a:extLst>
          </p:cNvPr>
          <p:cNvSpPr>
            <a:spLocks noGrp="1"/>
          </p:cNvSpPr>
          <p:nvPr>
            <p:ph type="sldNum" sz="quarter" idx="12"/>
          </p:nvPr>
        </p:nvSpPr>
        <p:spPr/>
        <p:txBody>
          <a:bodyPr/>
          <a:lstStyle/>
          <a:p>
            <a:fld id="{8584D53F-AF5E-4723-96CB-40045B6453DE}" type="slidenum">
              <a:rPr lang="en-SG" smtClean="0"/>
              <a:t>33</a:t>
            </a:fld>
            <a:endParaRPr lang="en-SG"/>
          </a:p>
        </p:txBody>
      </p:sp>
      <p:sp>
        <p:nvSpPr>
          <p:cNvPr id="7" name="Text Placeholder 2">
            <a:extLst>
              <a:ext uri="{FF2B5EF4-FFF2-40B4-BE49-F238E27FC236}">
                <a16:creationId xmlns:a16="http://schemas.microsoft.com/office/drawing/2014/main" id="{EE684A75-D66A-4072-B44C-67C67F66A5C2}"/>
              </a:ext>
            </a:extLst>
          </p:cNvPr>
          <p:cNvSpPr>
            <a:spLocks noGrp="1"/>
          </p:cNvSpPr>
          <p:nvPr>
            <p:ph type="body" sz="quarter" idx="10"/>
          </p:nvPr>
        </p:nvSpPr>
        <p:spPr>
          <a:xfrm>
            <a:off x="361950" y="1703388"/>
            <a:ext cx="5676900" cy="4727575"/>
          </a:xfrm>
        </p:spPr>
        <p:txBody>
          <a:bodyPr/>
          <a:lstStyle/>
          <a:p>
            <a:pPr marL="0" indent="0">
              <a:spcBef>
                <a:spcPts val="300"/>
              </a:spcBef>
              <a:buClr>
                <a:schemeClr val="accent2">
                  <a:lumMod val="60000"/>
                  <a:lumOff val="40000"/>
                </a:schemeClr>
              </a:buClr>
              <a:buSzPct val="70000"/>
              <a:buNone/>
            </a:pPr>
            <a:r>
              <a:rPr lang="en-US" sz="1800" b="1" dirty="0">
                <a:solidFill>
                  <a:srgbClr val="000000"/>
                </a:solidFill>
              </a:rPr>
              <a:t>Case Study</a:t>
            </a:r>
          </a:p>
          <a:p>
            <a:pPr>
              <a:spcBef>
                <a:spcPts val="300"/>
              </a:spcBef>
              <a:buSzPct val="70000"/>
              <a:buFont typeface="Arial" panose="020B0604020202020204" pitchFamily="34" charset="0"/>
              <a:buChar char="•"/>
            </a:pPr>
            <a:r>
              <a:rPr lang="en-US" sz="1700" dirty="0">
                <a:solidFill>
                  <a:schemeClr val="tx2">
                    <a:lumMod val="50000"/>
                  </a:schemeClr>
                </a:solidFill>
              </a:rPr>
              <a:t>Worker is required to manually transfer 4 bags of dairy product every day. Each bag weighs 25kg.</a:t>
            </a:r>
          </a:p>
          <a:p>
            <a:pPr>
              <a:spcBef>
                <a:spcPts val="300"/>
              </a:spcBef>
              <a:buSzPct val="70000"/>
              <a:buFont typeface="Arial" panose="020B0604020202020204" pitchFamily="34" charset="0"/>
              <a:buChar char="•"/>
            </a:pPr>
            <a:r>
              <a:rPr lang="en-US" sz="1700" dirty="0">
                <a:solidFill>
                  <a:schemeClr val="tx2">
                    <a:lumMod val="50000"/>
                  </a:schemeClr>
                </a:solidFill>
              </a:rPr>
              <a:t>Worker experiences severe strain on back, arms and legs, resulting in high absenteeism from work.</a:t>
            </a:r>
          </a:p>
          <a:p>
            <a:pPr marL="0" indent="0">
              <a:spcBef>
                <a:spcPts val="300"/>
              </a:spcBef>
              <a:buSzPct val="70000"/>
              <a:buNone/>
            </a:pPr>
            <a:endParaRPr lang="en-US" sz="1700" dirty="0">
              <a:solidFill>
                <a:schemeClr val="tx2">
                  <a:lumMod val="50000"/>
                </a:schemeClr>
              </a:solidFill>
            </a:endParaRPr>
          </a:p>
          <a:p>
            <a:pPr marL="0" indent="0">
              <a:spcBef>
                <a:spcPts val="300"/>
              </a:spcBef>
              <a:buClr>
                <a:schemeClr val="accent2">
                  <a:lumMod val="60000"/>
                  <a:lumOff val="40000"/>
                </a:schemeClr>
              </a:buClr>
              <a:buSzPct val="70000"/>
              <a:buNone/>
            </a:pPr>
            <a:r>
              <a:rPr lang="en-US" sz="1700" b="1" dirty="0">
                <a:solidFill>
                  <a:srgbClr val="000000"/>
                </a:solidFill>
              </a:rPr>
              <a:t>Recommendations</a:t>
            </a:r>
          </a:p>
          <a:p>
            <a:pPr>
              <a:spcBef>
                <a:spcPts val="300"/>
              </a:spcBef>
              <a:buSzPct val="70000"/>
              <a:buFont typeface="Arial" panose="020B0604020202020204" pitchFamily="34" charset="0"/>
              <a:buChar char="•"/>
            </a:pPr>
            <a:r>
              <a:rPr lang="en-US" sz="1700" dirty="0">
                <a:solidFill>
                  <a:srgbClr val="000000"/>
                </a:solidFill>
              </a:rPr>
              <a:t>Eliminate the need for manual lifting where possible.</a:t>
            </a:r>
          </a:p>
          <a:p>
            <a:pPr>
              <a:spcBef>
                <a:spcPts val="300"/>
              </a:spcBef>
              <a:buSzPct val="70000"/>
              <a:buFont typeface="Arial" panose="020B0604020202020204" pitchFamily="34" charset="0"/>
              <a:buChar char="•"/>
            </a:pPr>
            <a:r>
              <a:rPr lang="en-US" sz="1700" dirty="0">
                <a:solidFill>
                  <a:srgbClr val="000000"/>
                </a:solidFill>
              </a:rPr>
              <a:t>Use a mechanical aid to reduce the strain posed on the worker.</a:t>
            </a:r>
          </a:p>
          <a:p>
            <a:pPr>
              <a:spcBef>
                <a:spcPts val="300"/>
              </a:spcBef>
              <a:buSzPct val="70000"/>
              <a:buFont typeface="Arial" panose="020B0604020202020204" pitchFamily="34" charset="0"/>
              <a:buChar char="•"/>
            </a:pPr>
            <a:r>
              <a:rPr lang="en-US" sz="1700" dirty="0">
                <a:solidFill>
                  <a:srgbClr val="000000"/>
                </a:solidFill>
              </a:rPr>
              <a:t>Seek help from co-worker or transfer smaller quantities (e.g., 10kg) per trip.</a:t>
            </a:r>
          </a:p>
        </p:txBody>
      </p:sp>
      <p:pic>
        <p:nvPicPr>
          <p:cNvPr id="8" name="Picture 7">
            <a:extLst>
              <a:ext uri="{FF2B5EF4-FFF2-40B4-BE49-F238E27FC236}">
                <a16:creationId xmlns:a16="http://schemas.microsoft.com/office/drawing/2014/main" id="{4AD54C94-E58B-4283-B388-23F60FE2B0D3}"/>
              </a:ext>
            </a:extLst>
          </p:cNvPr>
          <p:cNvPicPr>
            <a:picLocks noChangeAspect="1"/>
          </p:cNvPicPr>
          <p:nvPr/>
        </p:nvPicPr>
        <p:blipFill>
          <a:blip r:embed="rId3"/>
          <a:stretch>
            <a:fillRect/>
          </a:stretch>
        </p:blipFill>
        <p:spPr>
          <a:xfrm>
            <a:off x="6226897" y="2043954"/>
            <a:ext cx="1800571" cy="1539472"/>
          </a:xfrm>
          <a:prstGeom prst="rect">
            <a:avLst/>
          </a:prstGeom>
        </p:spPr>
      </p:pic>
      <p:sp>
        <p:nvSpPr>
          <p:cNvPr id="9" name="TextBox 8">
            <a:extLst>
              <a:ext uri="{FF2B5EF4-FFF2-40B4-BE49-F238E27FC236}">
                <a16:creationId xmlns:a16="http://schemas.microsoft.com/office/drawing/2014/main" id="{91ECCC27-04A8-49C5-B076-1C593A680139}"/>
              </a:ext>
            </a:extLst>
          </p:cNvPr>
          <p:cNvSpPr txBox="1"/>
          <p:nvPr/>
        </p:nvSpPr>
        <p:spPr>
          <a:xfrm>
            <a:off x="6169146" y="3583426"/>
            <a:ext cx="1784325" cy="430887"/>
          </a:xfrm>
          <a:prstGeom prst="rect">
            <a:avLst/>
          </a:prstGeom>
          <a:noFill/>
        </p:spPr>
        <p:txBody>
          <a:bodyPr wrap="square" rtlCol="0">
            <a:spAutoFit/>
          </a:bodyPr>
          <a:lstStyle/>
          <a:p>
            <a:r>
              <a:rPr lang="en-SG" sz="1100" dirty="0">
                <a:solidFill>
                  <a:schemeClr val="tx2">
                    <a:lumMod val="50000"/>
                  </a:schemeClr>
                </a:solidFill>
              </a:rPr>
              <a:t>Worker lifting bags of dairy product</a:t>
            </a:r>
          </a:p>
        </p:txBody>
      </p:sp>
      <p:pic>
        <p:nvPicPr>
          <p:cNvPr id="10" name="Picture 9">
            <a:extLst>
              <a:ext uri="{FF2B5EF4-FFF2-40B4-BE49-F238E27FC236}">
                <a16:creationId xmlns:a16="http://schemas.microsoft.com/office/drawing/2014/main" id="{22A36606-5763-40E9-90F5-C8D2E05C1C7B}"/>
              </a:ext>
            </a:extLst>
          </p:cNvPr>
          <p:cNvPicPr>
            <a:picLocks noChangeAspect="1"/>
          </p:cNvPicPr>
          <p:nvPr/>
        </p:nvPicPr>
        <p:blipFill>
          <a:blip r:embed="rId4"/>
          <a:stretch>
            <a:fillRect/>
          </a:stretch>
        </p:blipFill>
        <p:spPr>
          <a:xfrm>
            <a:off x="6252080" y="4155609"/>
            <a:ext cx="1547366" cy="1677241"/>
          </a:xfrm>
          <a:prstGeom prst="rect">
            <a:avLst/>
          </a:prstGeom>
        </p:spPr>
      </p:pic>
      <p:sp>
        <p:nvSpPr>
          <p:cNvPr id="11" name="TextBox 10">
            <a:extLst>
              <a:ext uri="{FF2B5EF4-FFF2-40B4-BE49-F238E27FC236}">
                <a16:creationId xmlns:a16="http://schemas.microsoft.com/office/drawing/2014/main" id="{054CFF8C-3AE2-4664-BFFE-F092B9FD48EC}"/>
              </a:ext>
            </a:extLst>
          </p:cNvPr>
          <p:cNvSpPr txBox="1"/>
          <p:nvPr/>
        </p:nvSpPr>
        <p:spPr>
          <a:xfrm>
            <a:off x="6200480" y="5832850"/>
            <a:ext cx="1923241" cy="430887"/>
          </a:xfrm>
          <a:prstGeom prst="rect">
            <a:avLst/>
          </a:prstGeom>
          <a:noFill/>
        </p:spPr>
        <p:txBody>
          <a:bodyPr wrap="square" rtlCol="0">
            <a:spAutoFit/>
          </a:bodyPr>
          <a:lstStyle/>
          <a:p>
            <a:r>
              <a:rPr lang="en-SG" sz="1100" dirty="0">
                <a:solidFill>
                  <a:schemeClr val="tx2">
                    <a:lumMod val="50000"/>
                  </a:schemeClr>
                </a:solidFill>
              </a:rPr>
              <a:t>Worker using mechanical aid for the lifting</a:t>
            </a:r>
          </a:p>
        </p:txBody>
      </p:sp>
    </p:spTree>
    <p:extLst>
      <p:ext uri="{BB962C8B-B14F-4D97-AF65-F5344CB8AC3E}">
        <p14:creationId xmlns:p14="http://schemas.microsoft.com/office/powerpoint/2010/main" val="1374655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95E5-ABAF-47A4-AAE0-C2BF1F77C697}"/>
              </a:ext>
            </a:extLst>
          </p:cNvPr>
          <p:cNvSpPr>
            <a:spLocks noGrp="1"/>
          </p:cNvSpPr>
          <p:nvPr>
            <p:ph type="title"/>
          </p:nvPr>
        </p:nvSpPr>
        <p:spPr/>
        <p:txBody>
          <a:bodyPr/>
          <a:lstStyle/>
          <a:p>
            <a:r>
              <a:rPr lang="en-SG" dirty="0"/>
              <a:t>5.6	Fires and explosions</a:t>
            </a:r>
          </a:p>
        </p:txBody>
      </p:sp>
      <p:sp>
        <p:nvSpPr>
          <p:cNvPr id="3" name="Text Placeholder 2">
            <a:extLst>
              <a:ext uri="{FF2B5EF4-FFF2-40B4-BE49-F238E27FC236}">
                <a16:creationId xmlns:a16="http://schemas.microsoft.com/office/drawing/2014/main" id="{407740B8-3932-425A-B0BD-EE93A1694449}"/>
              </a:ext>
            </a:extLst>
          </p:cNvPr>
          <p:cNvSpPr>
            <a:spLocks noGrp="1"/>
          </p:cNvSpPr>
          <p:nvPr>
            <p:ph type="body" sz="quarter" idx="10"/>
          </p:nvPr>
        </p:nvSpPr>
        <p:spPr/>
        <p:txBody>
          <a:bodyPr/>
          <a:lstStyle/>
          <a:p>
            <a:pPr marL="0" indent="0">
              <a:buNone/>
            </a:pPr>
            <a:r>
              <a:rPr lang="en-US" sz="1600" dirty="0">
                <a:solidFill>
                  <a:schemeClr val="tx2">
                    <a:lumMod val="50000"/>
                  </a:schemeClr>
                </a:solidFill>
              </a:rPr>
              <a:t>Fires can occur in the presence of flammable materials, oxygen and an ignition source. Explosion can happen when the equipment or piping are over-</a:t>
            </a:r>
            <a:r>
              <a:rPr lang="en-US" sz="1600" dirty="0" err="1">
                <a:solidFill>
                  <a:schemeClr val="tx2">
                    <a:lumMod val="50000"/>
                  </a:schemeClr>
                </a:solidFill>
              </a:rPr>
              <a:t>pressurised</a:t>
            </a:r>
            <a:r>
              <a:rPr lang="en-US" sz="1600" dirty="0">
                <a:solidFill>
                  <a:schemeClr val="tx2">
                    <a:lumMod val="50000"/>
                  </a:schemeClr>
                </a:solidFill>
              </a:rPr>
              <a:t>. Fires and explosions can also occur when dealing with finely divided materials (e.g., flour, icing sugar).</a:t>
            </a:r>
            <a:br>
              <a:rPr lang="en-US" sz="1800" dirty="0">
                <a:solidFill>
                  <a:schemeClr val="tx2">
                    <a:lumMod val="50000"/>
                  </a:schemeClr>
                </a:solidFill>
              </a:rPr>
            </a:br>
            <a:endParaRPr lang="en-US" sz="1800" dirty="0">
              <a:solidFill>
                <a:schemeClr val="tx2">
                  <a:lumMod val="50000"/>
                </a:schemeClr>
              </a:solidFill>
            </a:endParaRPr>
          </a:p>
          <a:p>
            <a:pPr marL="0" indent="0">
              <a:buNone/>
            </a:pPr>
            <a:endParaRPr lang="en-SG" dirty="0"/>
          </a:p>
        </p:txBody>
      </p:sp>
      <p:sp>
        <p:nvSpPr>
          <p:cNvPr id="5" name="Slide Number Placeholder 4">
            <a:extLst>
              <a:ext uri="{FF2B5EF4-FFF2-40B4-BE49-F238E27FC236}">
                <a16:creationId xmlns:a16="http://schemas.microsoft.com/office/drawing/2014/main" id="{01304649-3D50-48B4-A5F7-A7C9F7CB444C}"/>
              </a:ext>
            </a:extLst>
          </p:cNvPr>
          <p:cNvSpPr>
            <a:spLocks noGrp="1"/>
          </p:cNvSpPr>
          <p:nvPr>
            <p:ph type="sldNum" sz="quarter" idx="12"/>
          </p:nvPr>
        </p:nvSpPr>
        <p:spPr/>
        <p:txBody>
          <a:bodyPr/>
          <a:lstStyle/>
          <a:p>
            <a:fld id="{8584D53F-AF5E-4723-96CB-40045B6453DE}" type="slidenum">
              <a:rPr lang="en-SG" smtClean="0"/>
              <a:t>34</a:t>
            </a:fld>
            <a:endParaRPr lang="en-SG"/>
          </a:p>
        </p:txBody>
      </p:sp>
      <p:sp>
        <p:nvSpPr>
          <p:cNvPr id="7" name="Rectangle 6">
            <a:extLst>
              <a:ext uri="{FF2B5EF4-FFF2-40B4-BE49-F238E27FC236}">
                <a16:creationId xmlns:a16="http://schemas.microsoft.com/office/drawing/2014/main" id="{AE6C71AF-02D9-44ED-9CDD-DC7FF6D825C8}"/>
              </a:ext>
            </a:extLst>
          </p:cNvPr>
          <p:cNvSpPr/>
          <p:nvPr/>
        </p:nvSpPr>
        <p:spPr>
          <a:xfrm>
            <a:off x="6189044" y="1815692"/>
            <a:ext cx="2292417" cy="2379592"/>
          </a:xfrm>
          <a:prstGeom prst="rect">
            <a:avLst/>
          </a:prstGeom>
          <a:solidFill>
            <a:schemeClr val="accent2">
              <a:lumMod val="20000"/>
              <a:lumOff val="80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50000"/>
                    <a:lumOff val="50000"/>
                  </a:schemeClr>
                </a:solidFill>
              </a:rPr>
              <a:t>Insert pictures of flammable materials</a:t>
            </a:r>
          </a:p>
        </p:txBody>
      </p:sp>
    </p:spTree>
    <p:extLst>
      <p:ext uri="{BB962C8B-B14F-4D97-AF65-F5344CB8AC3E}">
        <p14:creationId xmlns:p14="http://schemas.microsoft.com/office/powerpoint/2010/main" val="796956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1E4B-B774-41ED-A51A-4BB7A3306E38}"/>
              </a:ext>
            </a:extLst>
          </p:cNvPr>
          <p:cNvSpPr>
            <a:spLocks noGrp="1"/>
          </p:cNvSpPr>
          <p:nvPr>
            <p:ph type="title"/>
          </p:nvPr>
        </p:nvSpPr>
        <p:spPr/>
        <p:txBody>
          <a:bodyPr/>
          <a:lstStyle/>
          <a:p>
            <a:r>
              <a:rPr lang="en-SG" dirty="0"/>
              <a:t>	Fires and explosions</a:t>
            </a:r>
          </a:p>
        </p:txBody>
      </p:sp>
      <p:sp>
        <p:nvSpPr>
          <p:cNvPr id="5" name="Slide Number Placeholder 4">
            <a:extLst>
              <a:ext uri="{FF2B5EF4-FFF2-40B4-BE49-F238E27FC236}">
                <a16:creationId xmlns:a16="http://schemas.microsoft.com/office/drawing/2014/main" id="{03CEEC9E-DF43-4DA4-B991-458528EE9927}"/>
              </a:ext>
            </a:extLst>
          </p:cNvPr>
          <p:cNvSpPr>
            <a:spLocks noGrp="1"/>
          </p:cNvSpPr>
          <p:nvPr>
            <p:ph type="sldNum" sz="quarter" idx="12"/>
          </p:nvPr>
        </p:nvSpPr>
        <p:spPr/>
        <p:txBody>
          <a:bodyPr/>
          <a:lstStyle/>
          <a:p>
            <a:fld id="{8584D53F-AF5E-4723-96CB-40045B6453DE}" type="slidenum">
              <a:rPr lang="en-SG" smtClean="0"/>
              <a:t>35</a:t>
            </a:fld>
            <a:endParaRPr lang="en-SG"/>
          </a:p>
        </p:txBody>
      </p:sp>
      <p:sp>
        <p:nvSpPr>
          <p:cNvPr id="6" name="Text Placeholder 2">
            <a:extLst>
              <a:ext uri="{FF2B5EF4-FFF2-40B4-BE49-F238E27FC236}">
                <a16:creationId xmlns:a16="http://schemas.microsoft.com/office/drawing/2014/main" id="{C6DD14ED-8511-4F74-A436-7E07D1013E73}"/>
              </a:ext>
            </a:extLst>
          </p:cNvPr>
          <p:cNvSpPr txBox="1">
            <a:spLocks noGrp="1"/>
          </p:cNvSpPr>
          <p:nvPr>
            <p:ph type="body" sz="quarter" idx="10"/>
          </p:nvPr>
        </p:nvSpPr>
        <p:spPr>
          <a:xfrm>
            <a:off x="361950" y="1703388"/>
            <a:ext cx="8098656"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700" b="1" dirty="0">
                <a:solidFill>
                  <a:srgbClr val="92D050"/>
                </a:solidFill>
              </a:rPr>
              <a:t>Do:</a:t>
            </a:r>
            <a:endParaRPr lang="en-US" sz="1700" dirty="0">
              <a:solidFill>
                <a:schemeClr val="tx1"/>
              </a:solidFill>
            </a:endParaRPr>
          </a:p>
          <a:p>
            <a:pPr>
              <a:spcBef>
                <a:spcPts val="300"/>
              </a:spcBef>
              <a:buSzPct val="80000"/>
              <a:buFont typeface="Arial" panose="020B0604020202020204" pitchFamily="34" charset="0"/>
              <a:buChar char="•"/>
            </a:pPr>
            <a:r>
              <a:rPr lang="en-US" sz="1700" dirty="0">
                <a:solidFill>
                  <a:schemeClr val="tx2">
                    <a:lumMod val="50000"/>
                  </a:schemeClr>
                </a:solidFill>
              </a:rPr>
              <a:t>Keep area work free of ignition source or flammable materials wherever possible.</a:t>
            </a:r>
          </a:p>
          <a:p>
            <a:pPr>
              <a:spcBef>
                <a:spcPts val="300"/>
              </a:spcBef>
              <a:buSzPct val="80000"/>
              <a:buFont typeface="Arial" panose="020B0604020202020204" pitchFamily="34" charset="0"/>
              <a:buChar char="•"/>
            </a:pPr>
            <a:r>
              <a:rPr lang="en-US" sz="1700" dirty="0">
                <a:solidFill>
                  <a:schemeClr val="tx2">
                    <a:lumMod val="50000"/>
                  </a:schemeClr>
                </a:solidFill>
              </a:rPr>
              <a:t>Ensure the workplace is well-ventilated when handling finely divided materials.</a:t>
            </a:r>
          </a:p>
          <a:p>
            <a:pPr>
              <a:spcBef>
                <a:spcPts val="300"/>
              </a:spcBef>
              <a:buSzPct val="80000"/>
              <a:buFont typeface="Arial" panose="020B0604020202020204" pitchFamily="34" charset="0"/>
              <a:buChar char="•"/>
            </a:pPr>
            <a:r>
              <a:rPr lang="en-US" sz="1700" dirty="0">
                <a:solidFill>
                  <a:schemeClr val="tx2">
                    <a:lumMod val="50000"/>
                  </a:schemeClr>
                </a:solidFill>
              </a:rPr>
              <a:t>Periodically maintain the local exhaust ventilation system (e.g., canopy hood with associated ducting used for deep frying to ensure no accumulation of flammable materials (See recent fire at local hotel </a:t>
            </a:r>
            <a:r>
              <a:rPr lang="en-US" sz="1700" dirty="0">
                <a:solidFill>
                  <a:schemeClr val="tx2">
                    <a:lumMod val="50000"/>
                  </a:schemeClr>
                </a:solidFill>
                <a:hlinkClick r:id="rId3"/>
              </a:rPr>
              <a:t>here</a:t>
            </a:r>
            <a:r>
              <a:rPr lang="en-US" sz="1700" dirty="0">
                <a:solidFill>
                  <a:schemeClr val="tx2">
                    <a:lumMod val="50000"/>
                  </a:schemeClr>
                </a:solidFill>
              </a:rPr>
              <a:t>). </a:t>
            </a:r>
          </a:p>
          <a:p>
            <a:pPr>
              <a:spcBef>
                <a:spcPts val="300"/>
              </a:spcBef>
              <a:buSzPct val="80000"/>
              <a:buFont typeface="Arial" panose="020B0604020202020204" pitchFamily="34" charset="0"/>
              <a:buChar char="•"/>
            </a:pPr>
            <a:r>
              <a:rPr lang="en-US" sz="1700" dirty="0">
                <a:solidFill>
                  <a:schemeClr val="tx2">
                    <a:lumMod val="50000"/>
                  </a:schemeClr>
                </a:solidFill>
              </a:rPr>
              <a:t>Ensure proper electrical bonding/grounding when transferring materials from one tank/ container to another. </a:t>
            </a:r>
          </a:p>
          <a:p>
            <a:pPr>
              <a:spcBef>
                <a:spcPts val="300"/>
              </a:spcBef>
              <a:buSzPct val="80000"/>
              <a:buFont typeface="Arial" panose="020B0604020202020204" pitchFamily="34" charset="0"/>
              <a:buChar char="•"/>
            </a:pPr>
            <a:r>
              <a:rPr lang="en-US" sz="1700" dirty="0">
                <a:solidFill>
                  <a:schemeClr val="tx2">
                    <a:lumMod val="50000"/>
                  </a:schemeClr>
                </a:solidFill>
              </a:rPr>
              <a:t>Ensure fire fighting equipment (e.g., </a:t>
            </a:r>
            <a:r>
              <a:rPr lang="en-US" sz="1700" dirty="0" err="1">
                <a:solidFill>
                  <a:schemeClr val="tx2">
                    <a:lumMod val="50000"/>
                  </a:schemeClr>
                </a:solidFill>
              </a:rPr>
              <a:t>extinguishers,hose</a:t>
            </a:r>
            <a:r>
              <a:rPr lang="en-US" sz="1700" dirty="0">
                <a:solidFill>
                  <a:schemeClr val="tx2">
                    <a:lumMod val="50000"/>
                  </a:schemeClr>
                </a:solidFill>
              </a:rPr>
              <a:t> reels), alarms and detectors are checked and tested periodically.</a:t>
            </a:r>
          </a:p>
          <a:p>
            <a:pPr>
              <a:spcBef>
                <a:spcPts val="300"/>
              </a:spcBef>
              <a:buSzPct val="80000"/>
              <a:buFont typeface="Arial" panose="020B0604020202020204" pitchFamily="34" charset="0"/>
              <a:buChar char="•"/>
            </a:pPr>
            <a:endParaRPr lang="en-US" sz="1600" dirty="0">
              <a:solidFill>
                <a:schemeClr val="tx2">
                  <a:lumMod val="50000"/>
                </a:schemeClr>
              </a:solidFill>
            </a:endParaRPr>
          </a:p>
          <a:p>
            <a:pPr marL="0" indent="0">
              <a:spcBef>
                <a:spcPts val="300"/>
              </a:spcBef>
              <a:buSzPct val="80000"/>
              <a:buFont typeface="Arial"/>
              <a:buNone/>
            </a:pPr>
            <a:endParaRPr lang="en-US" sz="1700" dirty="0">
              <a:solidFill>
                <a:srgbClr val="000000"/>
              </a:solidFill>
            </a:endParaRPr>
          </a:p>
          <a:p>
            <a:pPr marL="0" indent="0">
              <a:buFont typeface="Arial"/>
              <a:buNone/>
            </a:pPr>
            <a:endParaRPr lang="en-SG" dirty="0"/>
          </a:p>
        </p:txBody>
      </p:sp>
    </p:spTree>
    <p:extLst>
      <p:ext uri="{BB962C8B-B14F-4D97-AF65-F5344CB8AC3E}">
        <p14:creationId xmlns:p14="http://schemas.microsoft.com/office/powerpoint/2010/main" val="2789806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81E6-8CBA-49AF-96D1-BBEF38D8F7A3}"/>
              </a:ext>
            </a:extLst>
          </p:cNvPr>
          <p:cNvSpPr>
            <a:spLocks noGrp="1"/>
          </p:cNvSpPr>
          <p:nvPr>
            <p:ph type="title"/>
          </p:nvPr>
        </p:nvSpPr>
        <p:spPr/>
        <p:txBody>
          <a:bodyPr/>
          <a:lstStyle/>
          <a:p>
            <a:r>
              <a:rPr lang="en-SG" dirty="0"/>
              <a:t>Fires and explosions</a:t>
            </a:r>
          </a:p>
        </p:txBody>
      </p:sp>
      <p:sp>
        <p:nvSpPr>
          <p:cNvPr id="4" name="Slide Number Placeholder 3">
            <a:extLst>
              <a:ext uri="{FF2B5EF4-FFF2-40B4-BE49-F238E27FC236}">
                <a16:creationId xmlns:a16="http://schemas.microsoft.com/office/drawing/2014/main" id="{29181466-4CC1-4EFA-AD28-3A59D9F0A48C}"/>
              </a:ext>
            </a:extLst>
          </p:cNvPr>
          <p:cNvSpPr>
            <a:spLocks noGrp="1"/>
          </p:cNvSpPr>
          <p:nvPr>
            <p:ph type="sldNum" sz="quarter" idx="11"/>
          </p:nvPr>
        </p:nvSpPr>
        <p:spPr/>
        <p:txBody>
          <a:bodyPr/>
          <a:lstStyle/>
          <a:p>
            <a:fld id="{8584D53F-AF5E-4723-96CB-40045B6453DE}" type="slidenum">
              <a:rPr lang="en-SG" smtClean="0"/>
              <a:t>36</a:t>
            </a:fld>
            <a:endParaRPr lang="en-SG"/>
          </a:p>
        </p:txBody>
      </p:sp>
      <p:sp>
        <p:nvSpPr>
          <p:cNvPr id="5" name="Content Placeholder 2">
            <a:extLst>
              <a:ext uri="{FF2B5EF4-FFF2-40B4-BE49-F238E27FC236}">
                <a16:creationId xmlns:a16="http://schemas.microsoft.com/office/drawing/2014/main" id="{8E5E1D14-024C-4525-8FD0-CF7F746B4D27}"/>
              </a:ext>
            </a:extLst>
          </p:cNvPr>
          <p:cNvSpPr>
            <a:spLocks noGrp="1"/>
          </p:cNvSpPr>
          <p:nvPr>
            <p:ph type="body" sz="quarter" idx="10"/>
          </p:nvPr>
        </p:nvSpPr>
        <p:spPr>
          <a:xfrm>
            <a:off x="358775" y="1712913"/>
            <a:ext cx="8423275" cy="4516437"/>
          </a:xfrm>
          <a:effectLst>
            <a:outerShdw blurRad="50800" dist="50800" dir="5400000" algn="ctr" rotWithShape="0">
              <a:schemeClr val="bg1"/>
            </a:outerShdw>
          </a:effectLst>
        </p:spPr>
        <p:txBody>
          <a:bodyPr>
            <a:normAutofit/>
          </a:bodyPr>
          <a:lstStyle/>
          <a:p>
            <a:pPr marL="0" indent="0">
              <a:buNone/>
            </a:pPr>
            <a:r>
              <a:rPr lang="en-US" sz="1700" b="1" dirty="0">
                <a:solidFill>
                  <a:schemeClr val="tx2">
                    <a:lumMod val="50000"/>
                  </a:schemeClr>
                </a:solidFill>
              </a:rPr>
              <a:t>Case study: Dust Explosion involving Flour </a:t>
            </a:r>
          </a:p>
          <a:p>
            <a:pPr>
              <a:buFont typeface="Arial" panose="020B0604020202020204" pitchFamily="34" charset="0"/>
              <a:buChar char="•"/>
            </a:pPr>
            <a:r>
              <a:rPr lang="en-US" sz="1700" dirty="0">
                <a:solidFill>
                  <a:schemeClr val="tx2">
                    <a:lumMod val="50000"/>
                  </a:schemeClr>
                </a:solidFill>
              </a:rPr>
              <a:t>A worker was cutting the support of an old conveyor pipe system with a cutting torch when flour poured out from the bottom opening of the silo.</a:t>
            </a:r>
          </a:p>
          <a:p>
            <a:pPr>
              <a:lnSpc>
                <a:spcPct val="120000"/>
              </a:lnSpc>
              <a:buFont typeface="Arial" panose="020B0604020202020204" pitchFamily="34" charset="0"/>
              <a:buChar char="•"/>
            </a:pPr>
            <a:r>
              <a:rPr lang="en-US" sz="1700" dirty="0">
                <a:solidFill>
                  <a:schemeClr val="tx2">
                    <a:lumMod val="50000"/>
                  </a:schemeClr>
                </a:solidFill>
              </a:rPr>
              <a:t>Flash fire and dust explosion occurred when the flour came into contact with air.</a:t>
            </a:r>
          </a:p>
          <a:p>
            <a:pPr>
              <a:lnSpc>
                <a:spcPct val="120000"/>
              </a:lnSpc>
              <a:buFont typeface="Arial" panose="020B0604020202020204" pitchFamily="34" charset="0"/>
              <a:buChar char="•"/>
            </a:pPr>
            <a:r>
              <a:rPr lang="en-US" sz="1700" dirty="0">
                <a:solidFill>
                  <a:schemeClr val="tx2">
                    <a:lumMod val="50000"/>
                  </a:schemeClr>
                </a:solidFill>
              </a:rPr>
              <a:t>Worker suffered burns on arms, face and other parts of body.</a:t>
            </a:r>
          </a:p>
          <a:p>
            <a:pPr marL="0" indent="0">
              <a:buNone/>
            </a:pPr>
            <a:endParaRPr lang="en-US" sz="2400" dirty="0"/>
          </a:p>
        </p:txBody>
      </p:sp>
      <p:sp>
        <p:nvSpPr>
          <p:cNvPr id="6" name="Content Placeholder 2">
            <a:extLst>
              <a:ext uri="{FF2B5EF4-FFF2-40B4-BE49-F238E27FC236}">
                <a16:creationId xmlns:a16="http://schemas.microsoft.com/office/drawing/2014/main" id="{EDAAF4E1-C1FE-4CDB-BD4D-00803F7D4BE3}"/>
              </a:ext>
            </a:extLst>
          </p:cNvPr>
          <p:cNvSpPr txBox="1">
            <a:spLocks/>
          </p:cNvSpPr>
          <p:nvPr/>
        </p:nvSpPr>
        <p:spPr>
          <a:xfrm>
            <a:off x="358775" y="3861743"/>
            <a:ext cx="8763000" cy="2773999"/>
          </a:xfrm>
          <a:prstGeom prst="rect">
            <a:avLst/>
          </a:prstGeom>
        </p:spPr>
        <p:txBody>
          <a:bodyPr vert="horz">
            <a:normAutofit/>
          </a:bodyPr>
          <a:lstStyle/>
          <a:p>
            <a:pPr lvl="0">
              <a:spcBef>
                <a:spcPts val="700"/>
              </a:spcBef>
              <a:buSzPct val="80000"/>
              <a:defRPr/>
            </a:pPr>
            <a:r>
              <a:rPr kumimoji="0" lang="en-US" sz="1700" b="1" i="0" u="none" strike="noStrike" kern="1200" cap="none" spc="0" normalizeH="0" baseline="0" noProof="0" dirty="0">
                <a:ln>
                  <a:noFill/>
                </a:ln>
                <a:solidFill>
                  <a:schemeClr val="tx2">
                    <a:lumMod val="50000"/>
                  </a:schemeClr>
                </a:solidFill>
                <a:effectLst/>
                <a:uLnTx/>
                <a:uFillTx/>
                <a:latin typeface="+mn-lt"/>
                <a:ea typeface="+mn-ea"/>
                <a:cs typeface="+mn-cs"/>
              </a:rPr>
              <a:t>Recommendations</a:t>
            </a:r>
          </a:p>
          <a:p>
            <a:pPr marL="352425" indent="-352425">
              <a:spcBef>
                <a:spcPts val="700"/>
              </a:spcBef>
              <a:buSzPct val="80000"/>
              <a:buFont typeface="Arial" panose="020B0604020202020204" pitchFamily="34" charset="0"/>
              <a:buChar char="•"/>
              <a:defRPr/>
            </a:pPr>
            <a:r>
              <a:rPr lang="en-US" sz="1700" dirty="0">
                <a:solidFill>
                  <a:schemeClr val="tx2">
                    <a:lumMod val="50000"/>
                  </a:schemeClr>
                </a:solidFill>
              </a:rPr>
              <a:t>Establish a permit-to-work system for hot work activity so that the work area </a:t>
            </a:r>
            <a:br>
              <a:rPr lang="en-US" sz="1700" dirty="0">
                <a:solidFill>
                  <a:schemeClr val="tx2">
                    <a:lumMod val="50000"/>
                  </a:schemeClr>
                </a:solidFill>
              </a:rPr>
            </a:br>
            <a:r>
              <a:rPr lang="en-US" sz="1700" dirty="0">
                <a:solidFill>
                  <a:schemeClr val="tx2">
                    <a:lumMod val="50000"/>
                  </a:schemeClr>
                </a:solidFill>
              </a:rPr>
              <a:t>can be assessed to be safe. In this case, the silo must be checked to be fully </a:t>
            </a:r>
            <a:br>
              <a:rPr lang="en-US" sz="1700" dirty="0">
                <a:solidFill>
                  <a:schemeClr val="tx2">
                    <a:lumMod val="50000"/>
                  </a:schemeClr>
                </a:solidFill>
              </a:rPr>
            </a:br>
            <a:r>
              <a:rPr lang="en-US" sz="1700" dirty="0">
                <a:solidFill>
                  <a:schemeClr val="tx2">
                    <a:lumMod val="50000"/>
                  </a:schemeClr>
                </a:solidFill>
              </a:rPr>
              <a:t>drained before work commencement. </a:t>
            </a:r>
          </a:p>
          <a:p>
            <a:pPr marL="352425" indent="-352425">
              <a:buSzPct val="80000"/>
              <a:buFont typeface="Arial" panose="020B0604020202020204" pitchFamily="34" charset="0"/>
              <a:buChar char="•"/>
              <a:defRPr/>
            </a:pPr>
            <a:r>
              <a:rPr lang="en-US" sz="1700" dirty="0">
                <a:solidFill>
                  <a:schemeClr val="tx2">
                    <a:lumMod val="50000"/>
                  </a:schemeClr>
                </a:solidFill>
              </a:rPr>
              <a:t>Ensure work area is well-ventilated when handling flammable dust.</a:t>
            </a:r>
          </a:p>
          <a:p>
            <a:pPr marL="342900" lvl="0" indent="-342900">
              <a:spcBef>
                <a:spcPts val="700"/>
              </a:spcBef>
              <a:buClr>
                <a:schemeClr val="accent2">
                  <a:lumMod val="60000"/>
                  <a:lumOff val="40000"/>
                </a:schemeClr>
              </a:buClr>
              <a:buSzPct val="80000"/>
              <a:buFont typeface="Arial" panose="020B0604020202020204" pitchFamily="34" charset="0"/>
              <a:buChar char="•"/>
              <a:defRPr/>
            </a:pPr>
            <a:endParaRPr lang="en-US" sz="2400" dirty="0"/>
          </a:p>
          <a:p>
            <a:pPr marL="320040" marR="0" lvl="0" indent="-320040" algn="l" defTabSz="914400" rtl="0" eaLnBrk="1" fontAlgn="auto" latinLnBrk="0" hangingPunct="1">
              <a:lnSpc>
                <a:spcPct val="100000"/>
              </a:lnSpc>
              <a:spcBef>
                <a:spcPts val="700"/>
              </a:spcBef>
              <a:spcAft>
                <a:spcPts val="0"/>
              </a:spcAft>
              <a:buClr>
                <a:schemeClr val="accent2">
                  <a:lumMod val="60000"/>
                  <a:lumOff val="40000"/>
                </a:schemeClr>
              </a:buClr>
              <a:buSzPct val="80000"/>
              <a:buFont typeface="Wingdings" pitchFamily="2" charset="2"/>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02472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0B-4CA1-4113-8F8B-9F2B37616072}"/>
              </a:ext>
            </a:extLst>
          </p:cNvPr>
          <p:cNvSpPr>
            <a:spLocks noGrp="1"/>
          </p:cNvSpPr>
          <p:nvPr>
            <p:ph type="title"/>
          </p:nvPr>
        </p:nvSpPr>
        <p:spPr/>
        <p:txBody>
          <a:bodyPr/>
          <a:lstStyle/>
          <a:p>
            <a:r>
              <a:rPr lang="en-SG" dirty="0"/>
              <a:t>6.	Other hazards</a:t>
            </a:r>
          </a:p>
        </p:txBody>
      </p:sp>
      <p:sp>
        <p:nvSpPr>
          <p:cNvPr id="3" name="Text Placeholder 2">
            <a:extLst>
              <a:ext uri="{FF2B5EF4-FFF2-40B4-BE49-F238E27FC236}">
                <a16:creationId xmlns:a16="http://schemas.microsoft.com/office/drawing/2014/main" id="{A54C07FB-EB87-4E36-AF77-BE3A0368C9F8}"/>
              </a:ext>
            </a:extLst>
          </p:cNvPr>
          <p:cNvSpPr>
            <a:spLocks noGrp="1"/>
          </p:cNvSpPr>
          <p:nvPr>
            <p:ph type="body" sz="quarter" idx="10"/>
          </p:nvPr>
        </p:nvSpPr>
        <p:spPr/>
        <p:txBody>
          <a:bodyPr/>
          <a:lstStyle/>
          <a:p>
            <a:pPr marL="0" indent="0">
              <a:buNone/>
            </a:pPr>
            <a:r>
              <a:rPr lang="en-US" dirty="0">
                <a:solidFill>
                  <a:schemeClr val="tx2">
                    <a:lumMod val="50000"/>
                  </a:schemeClr>
                </a:solidFill>
              </a:rPr>
              <a:t>6.1		Cut by object</a:t>
            </a:r>
          </a:p>
          <a:p>
            <a:pPr marL="0" indent="0">
              <a:buNone/>
            </a:pPr>
            <a:r>
              <a:rPr lang="en-US" dirty="0">
                <a:solidFill>
                  <a:schemeClr val="tx2">
                    <a:lumMod val="50000"/>
                  </a:schemeClr>
                </a:solidFill>
              </a:rPr>
              <a:t>6.2 	Fall from height</a:t>
            </a:r>
          </a:p>
          <a:p>
            <a:pPr marL="0" indent="0">
              <a:buNone/>
            </a:pPr>
            <a:r>
              <a:rPr lang="en-US" dirty="0">
                <a:solidFill>
                  <a:schemeClr val="tx2">
                    <a:lumMod val="50000"/>
                  </a:schemeClr>
                </a:solidFill>
              </a:rPr>
              <a:t>6.3 	Exposure to electrical current</a:t>
            </a:r>
          </a:p>
          <a:p>
            <a:pPr marL="0" indent="0">
              <a:buNone/>
            </a:pPr>
            <a:r>
              <a:rPr lang="en-US" dirty="0">
                <a:solidFill>
                  <a:schemeClr val="tx2">
                    <a:lumMod val="50000"/>
                  </a:schemeClr>
                </a:solidFill>
              </a:rPr>
              <a:t>6.4 	Noise-induced  deafness</a:t>
            </a:r>
          </a:p>
          <a:p>
            <a:pPr marL="0" indent="0">
              <a:buNone/>
            </a:pPr>
            <a:r>
              <a:rPr lang="en-US" dirty="0">
                <a:solidFill>
                  <a:schemeClr val="tx2">
                    <a:lumMod val="50000"/>
                  </a:schemeClr>
                </a:solidFill>
              </a:rPr>
              <a:t>6.5 	Fatigue</a:t>
            </a:r>
          </a:p>
          <a:p>
            <a:pPr marL="0" indent="0">
              <a:buNone/>
            </a:pPr>
            <a:r>
              <a:rPr lang="en-US" dirty="0">
                <a:solidFill>
                  <a:schemeClr val="tx2">
                    <a:lumMod val="50000"/>
                  </a:schemeClr>
                </a:solidFill>
              </a:rPr>
              <a:t>6.6		Exposure to chemicals </a:t>
            </a:r>
          </a:p>
        </p:txBody>
      </p:sp>
      <p:sp>
        <p:nvSpPr>
          <p:cNvPr id="4" name="Slide Number Placeholder 3">
            <a:extLst>
              <a:ext uri="{FF2B5EF4-FFF2-40B4-BE49-F238E27FC236}">
                <a16:creationId xmlns:a16="http://schemas.microsoft.com/office/drawing/2014/main" id="{3187A257-14FE-4279-834E-3AB27D5A8C21}"/>
              </a:ext>
            </a:extLst>
          </p:cNvPr>
          <p:cNvSpPr>
            <a:spLocks noGrp="1"/>
          </p:cNvSpPr>
          <p:nvPr>
            <p:ph type="sldNum" sz="quarter" idx="11"/>
          </p:nvPr>
        </p:nvSpPr>
        <p:spPr/>
        <p:txBody>
          <a:bodyPr/>
          <a:lstStyle/>
          <a:p>
            <a:fld id="{8584D53F-AF5E-4723-96CB-40045B6453DE}" type="slidenum">
              <a:rPr lang="en-SG" smtClean="0"/>
              <a:t>37</a:t>
            </a:fld>
            <a:endParaRPr lang="en-SG"/>
          </a:p>
        </p:txBody>
      </p:sp>
    </p:spTree>
    <p:extLst>
      <p:ext uri="{BB962C8B-B14F-4D97-AF65-F5344CB8AC3E}">
        <p14:creationId xmlns:p14="http://schemas.microsoft.com/office/powerpoint/2010/main" val="312821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9DF6-2BF2-4262-8D82-A16CCEAB1947}"/>
              </a:ext>
            </a:extLst>
          </p:cNvPr>
          <p:cNvSpPr>
            <a:spLocks noGrp="1"/>
          </p:cNvSpPr>
          <p:nvPr>
            <p:ph type="title"/>
          </p:nvPr>
        </p:nvSpPr>
        <p:spPr/>
        <p:txBody>
          <a:bodyPr/>
          <a:lstStyle/>
          <a:p>
            <a:r>
              <a:rPr lang="en-SG" dirty="0"/>
              <a:t>6.1	Cut by object</a:t>
            </a:r>
          </a:p>
        </p:txBody>
      </p:sp>
      <p:sp>
        <p:nvSpPr>
          <p:cNvPr id="3" name="Text Placeholder 2">
            <a:extLst>
              <a:ext uri="{FF2B5EF4-FFF2-40B4-BE49-F238E27FC236}">
                <a16:creationId xmlns:a16="http://schemas.microsoft.com/office/drawing/2014/main" id="{CD175217-69C5-4BEE-83B2-2E536E69EACC}"/>
              </a:ext>
            </a:extLst>
          </p:cNvPr>
          <p:cNvSpPr>
            <a:spLocks noGrp="1"/>
          </p:cNvSpPr>
          <p:nvPr>
            <p:ph type="body" sz="quarter" idx="10"/>
          </p:nvPr>
        </p:nvSpPr>
        <p:spPr/>
        <p:txBody>
          <a:bodyPr/>
          <a:lstStyle/>
          <a:p>
            <a:pPr marL="0" indent="0">
              <a:buNone/>
            </a:pPr>
            <a:r>
              <a:rPr lang="en-US" sz="1800" dirty="0">
                <a:solidFill>
                  <a:schemeClr val="tx2">
                    <a:lumMod val="50000"/>
                  </a:schemeClr>
                </a:solidFill>
              </a:rPr>
              <a:t>When preparing raw food for processing, hand injuries  may occur if working with sharp tools (e.g., knives) or machines (e.g., band saw).</a:t>
            </a:r>
          </a:p>
          <a:p>
            <a:pPr marL="0" indent="0">
              <a:buNone/>
            </a:pPr>
            <a:endParaRPr lang="en-SG" dirty="0"/>
          </a:p>
        </p:txBody>
      </p:sp>
      <p:sp>
        <p:nvSpPr>
          <p:cNvPr id="5" name="Slide Number Placeholder 4">
            <a:extLst>
              <a:ext uri="{FF2B5EF4-FFF2-40B4-BE49-F238E27FC236}">
                <a16:creationId xmlns:a16="http://schemas.microsoft.com/office/drawing/2014/main" id="{4FACC33E-BB76-41D6-A580-D41E91291314}"/>
              </a:ext>
            </a:extLst>
          </p:cNvPr>
          <p:cNvSpPr>
            <a:spLocks noGrp="1"/>
          </p:cNvSpPr>
          <p:nvPr>
            <p:ph type="sldNum" sz="quarter" idx="12"/>
          </p:nvPr>
        </p:nvSpPr>
        <p:spPr/>
        <p:txBody>
          <a:bodyPr/>
          <a:lstStyle/>
          <a:p>
            <a:fld id="{8584D53F-AF5E-4723-96CB-40045B6453DE}" type="slidenum">
              <a:rPr lang="en-SG" smtClean="0"/>
              <a:t>38</a:t>
            </a:fld>
            <a:endParaRPr lang="en-SG"/>
          </a:p>
        </p:txBody>
      </p:sp>
      <p:sp>
        <p:nvSpPr>
          <p:cNvPr id="6" name="Text Placeholder 2">
            <a:extLst>
              <a:ext uri="{FF2B5EF4-FFF2-40B4-BE49-F238E27FC236}">
                <a16:creationId xmlns:a16="http://schemas.microsoft.com/office/drawing/2014/main" id="{DE87F90D-B899-47A5-B159-C698930859F2}"/>
              </a:ext>
            </a:extLst>
          </p:cNvPr>
          <p:cNvSpPr txBox="1">
            <a:spLocks/>
          </p:cNvSpPr>
          <p:nvPr/>
        </p:nvSpPr>
        <p:spPr>
          <a:xfrm>
            <a:off x="361950" y="2665565"/>
            <a:ext cx="5668147" cy="4727950"/>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92D050"/>
                </a:solidFill>
              </a:rPr>
              <a:t>Do:</a:t>
            </a:r>
            <a:endParaRPr lang="en-US" sz="1800" dirty="0">
              <a:solidFill>
                <a:schemeClr val="tx1"/>
              </a:solidFill>
            </a:endParaRPr>
          </a:p>
          <a:p>
            <a:pPr>
              <a:spcBef>
                <a:spcPts val="300"/>
              </a:spcBef>
              <a:buSzPct val="80000"/>
              <a:buFont typeface="Arial" panose="020B0604020202020204" pitchFamily="34" charset="0"/>
              <a:buChar char="•"/>
            </a:pPr>
            <a:r>
              <a:rPr lang="en-US" sz="1800" dirty="0">
                <a:solidFill>
                  <a:schemeClr val="tx2">
                    <a:lumMod val="50000"/>
                  </a:schemeClr>
                </a:solidFill>
              </a:rPr>
              <a:t>Use designated tool and ensure that it is sharp </a:t>
            </a:r>
            <a:br>
              <a:rPr lang="en-US" sz="1800" dirty="0">
                <a:solidFill>
                  <a:schemeClr val="tx2">
                    <a:lumMod val="50000"/>
                  </a:schemeClr>
                </a:solidFill>
              </a:rPr>
            </a:br>
            <a:r>
              <a:rPr lang="en-US" sz="1800" dirty="0">
                <a:solidFill>
                  <a:schemeClr val="tx2">
                    <a:lumMod val="50000"/>
                  </a:schemeClr>
                </a:solidFill>
              </a:rPr>
              <a:t>before use.</a:t>
            </a:r>
          </a:p>
          <a:p>
            <a:pPr>
              <a:spcBef>
                <a:spcPts val="300"/>
              </a:spcBef>
              <a:buSzPct val="80000"/>
              <a:buFont typeface="Arial" panose="020B0604020202020204" pitchFamily="34" charset="0"/>
              <a:buChar char="•"/>
            </a:pPr>
            <a:r>
              <a:rPr lang="en-US" sz="1800" dirty="0">
                <a:solidFill>
                  <a:schemeClr val="tx2">
                    <a:lumMod val="50000"/>
                  </a:schemeClr>
                </a:solidFill>
              </a:rPr>
              <a:t>Work on flat surfaces to ensure stability when</a:t>
            </a:r>
            <a:br>
              <a:rPr lang="en-US" sz="1800" dirty="0">
                <a:solidFill>
                  <a:schemeClr val="tx2">
                    <a:lumMod val="50000"/>
                  </a:schemeClr>
                </a:solidFill>
              </a:rPr>
            </a:br>
            <a:r>
              <a:rPr lang="en-US" sz="1800" dirty="0">
                <a:solidFill>
                  <a:schemeClr val="tx2">
                    <a:lumMod val="50000"/>
                  </a:schemeClr>
                </a:solidFill>
              </a:rPr>
              <a:t>cutting.</a:t>
            </a:r>
          </a:p>
          <a:p>
            <a:pPr>
              <a:spcBef>
                <a:spcPts val="300"/>
              </a:spcBef>
              <a:buSzPct val="80000"/>
              <a:buFont typeface="Arial" panose="020B0604020202020204" pitchFamily="34" charset="0"/>
              <a:buChar char="•"/>
            </a:pPr>
            <a:r>
              <a:rPr lang="en-US" sz="1800" dirty="0">
                <a:solidFill>
                  <a:schemeClr val="tx2">
                    <a:lumMod val="50000"/>
                  </a:schemeClr>
                </a:solidFill>
              </a:rPr>
              <a:t>Wear cut-resistant gloves when working with a</a:t>
            </a:r>
            <a:br>
              <a:rPr lang="en-US" sz="1800" dirty="0">
                <a:solidFill>
                  <a:schemeClr val="tx2">
                    <a:lumMod val="50000"/>
                  </a:schemeClr>
                </a:solidFill>
              </a:rPr>
            </a:br>
            <a:r>
              <a:rPr lang="en-US" sz="1800" dirty="0">
                <a:solidFill>
                  <a:schemeClr val="tx2">
                    <a:lumMod val="50000"/>
                  </a:schemeClr>
                </a:solidFill>
              </a:rPr>
              <a:t>sharp tool. </a:t>
            </a:r>
          </a:p>
          <a:p>
            <a:pPr>
              <a:spcBef>
                <a:spcPts val="300"/>
              </a:spcBef>
              <a:buSzPct val="80000"/>
              <a:buFont typeface="Arial" panose="020B0604020202020204" pitchFamily="34" charset="0"/>
              <a:buChar char="•"/>
            </a:pPr>
            <a:r>
              <a:rPr lang="en-US" sz="1800" dirty="0">
                <a:solidFill>
                  <a:schemeClr val="tx2">
                    <a:lumMod val="50000"/>
                  </a:schemeClr>
                </a:solidFill>
              </a:rPr>
              <a:t>Segregate sharp tools from other tools.</a:t>
            </a:r>
          </a:p>
          <a:p>
            <a:pPr>
              <a:spcBef>
                <a:spcPts val="300"/>
              </a:spcBef>
              <a:buSzPct val="80000"/>
              <a:buFont typeface="Arial" panose="020B0604020202020204" pitchFamily="34" charset="0"/>
              <a:buChar char="•"/>
            </a:pPr>
            <a:r>
              <a:rPr lang="en-US" sz="1800" dirty="0">
                <a:solidFill>
                  <a:schemeClr val="tx2">
                    <a:lumMod val="50000"/>
                  </a:schemeClr>
                </a:solidFill>
              </a:rPr>
              <a:t>Return tools to designated place after use.</a:t>
            </a:r>
          </a:p>
          <a:p>
            <a:pPr marL="0" indent="0">
              <a:spcBef>
                <a:spcPts val="300"/>
              </a:spcBef>
              <a:buSzPct val="80000"/>
              <a:buNone/>
            </a:pPr>
            <a:endParaRPr lang="en-US" sz="1700" dirty="0">
              <a:solidFill>
                <a:srgbClr val="000000"/>
              </a:solidFill>
            </a:endParaRPr>
          </a:p>
          <a:p>
            <a:pPr marL="0" indent="0">
              <a:buFont typeface="Arial"/>
              <a:buNone/>
            </a:pPr>
            <a:endParaRPr lang="en-SG" dirty="0"/>
          </a:p>
        </p:txBody>
      </p:sp>
      <p:pic>
        <p:nvPicPr>
          <p:cNvPr id="7" name="Picture 6">
            <a:extLst>
              <a:ext uri="{FF2B5EF4-FFF2-40B4-BE49-F238E27FC236}">
                <a16:creationId xmlns:a16="http://schemas.microsoft.com/office/drawing/2014/main" id="{98DC0A20-8651-405D-B17D-A53E53AF9820}"/>
              </a:ext>
            </a:extLst>
          </p:cNvPr>
          <p:cNvPicPr>
            <a:picLocks noChangeAspect="1"/>
          </p:cNvPicPr>
          <p:nvPr/>
        </p:nvPicPr>
        <p:blipFill>
          <a:blip r:embed="rId3"/>
          <a:stretch>
            <a:fillRect/>
          </a:stretch>
        </p:blipFill>
        <p:spPr>
          <a:xfrm>
            <a:off x="6227546" y="1809710"/>
            <a:ext cx="1703671" cy="1413416"/>
          </a:xfrm>
          <a:prstGeom prst="rect">
            <a:avLst/>
          </a:prstGeom>
        </p:spPr>
      </p:pic>
      <p:pic>
        <p:nvPicPr>
          <p:cNvPr id="8" name="Picture 7">
            <a:extLst>
              <a:ext uri="{FF2B5EF4-FFF2-40B4-BE49-F238E27FC236}">
                <a16:creationId xmlns:a16="http://schemas.microsoft.com/office/drawing/2014/main" id="{CBE0F172-EED8-4C9C-A4CA-66B90E0055F5}"/>
              </a:ext>
            </a:extLst>
          </p:cNvPr>
          <p:cNvPicPr>
            <a:picLocks noChangeAspect="1"/>
          </p:cNvPicPr>
          <p:nvPr/>
        </p:nvPicPr>
        <p:blipFill>
          <a:blip r:embed="rId4"/>
          <a:stretch>
            <a:fillRect/>
          </a:stretch>
        </p:blipFill>
        <p:spPr>
          <a:xfrm>
            <a:off x="6227546" y="4302572"/>
            <a:ext cx="1703350" cy="1183828"/>
          </a:xfrm>
          <a:prstGeom prst="rect">
            <a:avLst/>
          </a:prstGeom>
        </p:spPr>
      </p:pic>
      <p:sp>
        <p:nvSpPr>
          <p:cNvPr id="9" name="TextBox 8">
            <a:extLst>
              <a:ext uri="{FF2B5EF4-FFF2-40B4-BE49-F238E27FC236}">
                <a16:creationId xmlns:a16="http://schemas.microsoft.com/office/drawing/2014/main" id="{9CE67660-5D99-4C19-8377-06A9C275A9D6}"/>
              </a:ext>
            </a:extLst>
          </p:cNvPr>
          <p:cNvSpPr txBox="1"/>
          <p:nvPr/>
        </p:nvSpPr>
        <p:spPr>
          <a:xfrm>
            <a:off x="6155108" y="5486400"/>
            <a:ext cx="1703350" cy="261610"/>
          </a:xfrm>
          <a:prstGeom prst="rect">
            <a:avLst/>
          </a:prstGeom>
          <a:noFill/>
        </p:spPr>
        <p:txBody>
          <a:bodyPr wrap="square" rtlCol="0">
            <a:spAutoFit/>
          </a:bodyPr>
          <a:lstStyle/>
          <a:p>
            <a:r>
              <a:rPr lang="en-SG" sz="1100" dirty="0">
                <a:solidFill>
                  <a:schemeClr val="tx2">
                    <a:lumMod val="50000"/>
                  </a:schemeClr>
                </a:solidFill>
              </a:rPr>
              <a:t>Use of sharp tools</a:t>
            </a:r>
          </a:p>
        </p:txBody>
      </p:sp>
    </p:spTree>
    <p:extLst>
      <p:ext uri="{BB962C8B-B14F-4D97-AF65-F5344CB8AC3E}">
        <p14:creationId xmlns:p14="http://schemas.microsoft.com/office/powerpoint/2010/main" val="2061887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AAE0-AFAB-4779-81CC-FD6FD1624F52}"/>
              </a:ext>
            </a:extLst>
          </p:cNvPr>
          <p:cNvSpPr>
            <a:spLocks noGrp="1"/>
          </p:cNvSpPr>
          <p:nvPr>
            <p:ph type="title"/>
          </p:nvPr>
        </p:nvSpPr>
        <p:spPr/>
        <p:txBody>
          <a:bodyPr/>
          <a:lstStyle/>
          <a:p>
            <a:r>
              <a:rPr lang="en-SG" dirty="0"/>
              <a:t>	Cut by object</a:t>
            </a:r>
          </a:p>
        </p:txBody>
      </p:sp>
      <p:sp>
        <p:nvSpPr>
          <p:cNvPr id="5" name="Slide Number Placeholder 4">
            <a:extLst>
              <a:ext uri="{FF2B5EF4-FFF2-40B4-BE49-F238E27FC236}">
                <a16:creationId xmlns:a16="http://schemas.microsoft.com/office/drawing/2014/main" id="{C78E5CAC-807F-48B8-BE83-500C9C9906A2}"/>
              </a:ext>
            </a:extLst>
          </p:cNvPr>
          <p:cNvSpPr>
            <a:spLocks noGrp="1"/>
          </p:cNvSpPr>
          <p:nvPr>
            <p:ph type="sldNum" sz="quarter" idx="12"/>
          </p:nvPr>
        </p:nvSpPr>
        <p:spPr/>
        <p:txBody>
          <a:bodyPr/>
          <a:lstStyle/>
          <a:p>
            <a:fld id="{8584D53F-AF5E-4723-96CB-40045B6453DE}" type="slidenum">
              <a:rPr lang="en-SG" smtClean="0"/>
              <a:t>39</a:t>
            </a:fld>
            <a:endParaRPr lang="en-SG"/>
          </a:p>
        </p:txBody>
      </p:sp>
      <p:sp>
        <p:nvSpPr>
          <p:cNvPr id="6" name="Text Placeholder 2">
            <a:extLst>
              <a:ext uri="{FF2B5EF4-FFF2-40B4-BE49-F238E27FC236}">
                <a16:creationId xmlns:a16="http://schemas.microsoft.com/office/drawing/2014/main" id="{0A4B6DEB-A418-4374-9AF6-6CE14CB5D672}"/>
              </a:ext>
            </a:extLst>
          </p:cNvPr>
          <p:cNvSpPr txBox="1">
            <a:spLocks noGrp="1"/>
          </p:cNvSpPr>
          <p:nvPr>
            <p:ph type="body" sz="quarter" idx="10"/>
          </p:nvPr>
        </p:nvSpPr>
        <p:spPr>
          <a:xfrm>
            <a:off x="361950" y="1703388"/>
            <a:ext cx="5667375"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92D050"/>
                </a:solidFill>
              </a:rPr>
              <a:t>Do:</a:t>
            </a:r>
            <a:endParaRPr lang="en-US" sz="1800" dirty="0">
              <a:solidFill>
                <a:schemeClr val="tx1"/>
              </a:solidFill>
            </a:endParaRPr>
          </a:p>
          <a:p>
            <a:pPr>
              <a:spcBef>
                <a:spcPts val="300"/>
              </a:spcBef>
              <a:buSzPct val="80000"/>
              <a:buFont typeface="Arial" panose="020B0604020202020204" pitchFamily="34" charset="0"/>
              <a:buChar char="•"/>
            </a:pPr>
            <a:r>
              <a:rPr lang="en-US" sz="1800" dirty="0">
                <a:solidFill>
                  <a:schemeClr val="tx2">
                    <a:lumMod val="50000"/>
                  </a:schemeClr>
                </a:solidFill>
              </a:rPr>
              <a:t>Wrap all waste containing sharp objects before </a:t>
            </a:r>
            <a:br>
              <a:rPr lang="en-US" sz="1800" dirty="0">
                <a:solidFill>
                  <a:schemeClr val="tx2">
                    <a:lumMod val="50000"/>
                  </a:schemeClr>
                </a:solidFill>
              </a:rPr>
            </a:br>
            <a:r>
              <a:rPr lang="en-US" sz="1800" dirty="0">
                <a:solidFill>
                  <a:schemeClr val="tx2">
                    <a:lumMod val="50000"/>
                  </a:schemeClr>
                </a:solidFill>
              </a:rPr>
              <a:t>disposing.</a:t>
            </a:r>
          </a:p>
          <a:p>
            <a:pPr>
              <a:spcBef>
                <a:spcPts val="300"/>
              </a:spcBef>
              <a:buSzPct val="80000"/>
              <a:buFont typeface="Arial" panose="020B0604020202020204" pitchFamily="34" charset="0"/>
              <a:buChar char="•"/>
            </a:pPr>
            <a:r>
              <a:rPr lang="en-US" sz="1800" dirty="0">
                <a:solidFill>
                  <a:schemeClr val="tx2">
                    <a:lumMod val="50000"/>
                  </a:schemeClr>
                </a:solidFill>
              </a:rPr>
              <a:t>Use push plate when cutting meat with a band saw.</a:t>
            </a:r>
            <a:endParaRPr lang="en-US" sz="1700" dirty="0">
              <a:solidFill>
                <a:srgbClr val="000000"/>
              </a:solidFill>
            </a:endParaRPr>
          </a:p>
          <a:p>
            <a:pPr marL="0" indent="0">
              <a:buFont typeface="Arial"/>
              <a:buNone/>
            </a:pPr>
            <a:endParaRPr lang="en-SG" dirty="0"/>
          </a:p>
        </p:txBody>
      </p:sp>
      <p:pic>
        <p:nvPicPr>
          <p:cNvPr id="7" name="Picture 6">
            <a:extLst>
              <a:ext uri="{FF2B5EF4-FFF2-40B4-BE49-F238E27FC236}">
                <a16:creationId xmlns:a16="http://schemas.microsoft.com/office/drawing/2014/main" id="{8B734641-68EE-4D09-BA51-D2456DE02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771" y="2067970"/>
            <a:ext cx="1805325" cy="2149693"/>
          </a:xfrm>
          <a:prstGeom prst="rect">
            <a:avLst/>
          </a:prstGeom>
        </p:spPr>
      </p:pic>
      <p:sp>
        <p:nvSpPr>
          <p:cNvPr id="8" name="TextBox 7">
            <a:extLst>
              <a:ext uri="{FF2B5EF4-FFF2-40B4-BE49-F238E27FC236}">
                <a16:creationId xmlns:a16="http://schemas.microsoft.com/office/drawing/2014/main" id="{3AE86F27-509D-43C4-BB14-88359743ABDD}"/>
              </a:ext>
            </a:extLst>
          </p:cNvPr>
          <p:cNvSpPr txBox="1"/>
          <p:nvPr/>
        </p:nvSpPr>
        <p:spPr>
          <a:xfrm>
            <a:off x="6222143" y="4217663"/>
            <a:ext cx="1315962" cy="264244"/>
          </a:xfrm>
          <a:prstGeom prst="rect">
            <a:avLst/>
          </a:prstGeom>
          <a:noFill/>
        </p:spPr>
        <p:txBody>
          <a:bodyPr wrap="square" rtlCol="0">
            <a:spAutoFit/>
          </a:bodyPr>
          <a:lstStyle/>
          <a:p>
            <a:r>
              <a:rPr lang="en-SG" sz="1100" dirty="0">
                <a:solidFill>
                  <a:schemeClr val="tx2">
                    <a:lumMod val="50000"/>
                  </a:schemeClr>
                </a:solidFill>
              </a:rPr>
              <a:t>Use of push plate</a:t>
            </a:r>
          </a:p>
        </p:txBody>
      </p:sp>
    </p:spTree>
    <p:extLst>
      <p:ext uri="{BB962C8B-B14F-4D97-AF65-F5344CB8AC3E}">
        <p14:creationId xmlns:p14="http://schemas.microsoft.com/office/powerpoint/2010/main" val="311807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6858-8F61-4673-8EA8-31B3741CBA3C}"/>
              </a:ext>
            </a:extLst>
          </p:cNvPr>
          <p:cNvSpPr>
            <a:spLocks noGrp="1"/>
          </p:cNvSpPr>
          <p:nvPr>
            <p:ph type="title"/>
          </p:nvPr>
        </p:nvSpPr>
        <p:spPr/>
        <p:txBody>
          <a:bodyPr/>
          <a:lstStyle/>
          <a:p>
            <a:r>
              <a:rPr lang="en-SG" dirty="0"/>
              <a:t>1. Workplace Safety &amp; Health (WSH) Policy</a:t>
            </a:r>
          </a:p>
        </p:txBody>
      </p:sp>
      <p:sp>
        <p:nvSpPr>
          <p:cNvPr id="3" name="Text Placeholder 2">
            <a:extLst>
              <a:ext uri="{FF2B5EF4-FFF2-40B4-BE49-F238E27FC236}">
                <a16:creationId xmlns:a16="http://schemas.microsoft.com/office/drawing/2014/main" id="{C3D0DF82-9C72-4795-BCB1-D6CDE9E70B0B}"/>
              </a:ext>
            </a:extLst>
          </p:cNvPr>
          <p:cNvSpPr>
            <a:spLocks noGrp="1"/>
          </p:cNvSpPr>
          <p:nvPr>
            <p:ph type="body" sz="quarter" idx="10"/>
          </p:nvPr>
        </p:nvSpPr>
        <p:spPr/>
        <p:txBody>
          <a:bodyPr/>
          <a:lstStyle/>
          <a:p>
            <a:pPr marL="0" indent="0">
              <a:buNone/>
            </a:pPr>
            <a:r>
              <a:rPr lang="en-SG" sz="2000" dirty="0">
                <a:solidFill>
                  <a:schemeClr val="tx2">
                    <a:lumMod val="50000"/>
                  </a:schemeClr>
                </a:solidFill>
              </a:rPr>
              <a:t>The objective of the WSH Policy is to show the management’s  commitment in ensuring a safe and healthy environment for everyone, and this includes all  employees, visitors, interns, vendors, contractors, etc at the workplace.</a:t>
            </a:r>
          </a:p>
          <a:p>
            <a:endParaRPr lang="en-SG" sz="2000" dirty="0">
              <a:solidFill>
                <a:schemeClr val="tx2">
                  <a:lumMod val="50000"/>
                </a:schemeClr>
              </a:solidFill>
            </a:endParaRPr>
          </a:p>
          <a:p>
            <a:pPr marL="0" indent="0">
              <a:buNone/>
            </a:pPr>
            <a:r>
              <a:rPr lang="en-SG" sz="2000" dirty="0">
                <a:solidFill>
                  <a:schemeClr val="tx2">
                    <a:lumMod val="50000"/>
                  </a:schemeClr>
                </a:solidFill>
              </a:rPr>
              <a:t>Example of a WSH Policy Statement (Source: </a:t>
            </a:r>
            <a:r>
              <a:rPr lang="en-SG" sz="2000" dirty="0">
                <a:solidFill>
                  <a:schemeClr val="tx2">
                    <a:lumMod val="50000"/>
                  </a:schemeClr>
                </a:solidFill>
                <a:hlinkClick r:id="rId3">
                  <a:extLst>
                    <a:ext uri="{A12FA001-AC4F-418D-AE19-62706E023703}">
                      <ahyp:hlinkClr xmlns:ahyp="http://schemas.microsoft.com/office/drawing/2018/hyperlinkcolor" val="tx"/>
                    </a:ext>
                  </a:extLst>
                </a:hlinkClick>
              </a:rPr>
              <a:t>www.wshc.sg</a:t>
            </a:r>
            <a:r>
              <a:rPr lang="en-SG" sz="2000" dirty="0">
                <a:solidFill>
                  <a:schemeClr val="tx2">
                    <a:lumMod val="50000"/>
                  </a:schemeClr>
                </a:solidFill>
              </a:rPr>
              <a:t>)</a:t>
            </a:r>
          </a:p>
          <a:p>
            <a:endParaRPr lang="en-SG" sz="2000" dirty="0">
              <a:solidFill>
                <a:schemeClr val="tx2">
                  <a:lumMod val="50000"/>
                </a:schemeClr>
              </a:solidFill>
            </a:endParaRPr>
          </a:p>
          <a:p>
            <a:pPr marL="0" indent="0">
              <a:buNone/>
            </a:pPr>
            <a:r>
              <a:rPr lang="en-US" sz="2000" i="1" dirty="0">
                <a:solidFill>
                  <a:schemeClr val="tx2">
                    <a:lumMod val="50000"/>
                  </a:schemeClr>
                </a:solidFill>
              </a:rPr>
              <a:t>The WSH Council is committed to ensuring the safety and health of its members and employees. We believe that all WSH incidents are preventable. We will continually work towards building a strong WSH culture and achieving zero work injuries. We also </a:t>
            </a:r>
            <a:r>
              <a:rPr lang="en-US" sz="2000" i="1" dirty="0" err="1">
                <a:solidFill>
                  <a:schemeClr val="tx2">
                    <a:lumMod val="50000"/>
                  </a:schemeClr>
                </a:solidFill>
              </a:rPr>
              <a:t>recognise</a:t>
            </a:r>
            <a:r>
              <a:rPr lang="en-US" sz="2000" i="1" dirty="0">
                <a:solidFill>
                  <a:schemeClr val="tx2">
                    <a:lumMod val="50000"/>
                  </a:schemeClr>
                </a:solidFill>
              </a:rPr>
              <a:t> that every staff has a part to play in making the WSH Council a safe and healthy workplace for everyone</a:t>
            </a:r>
            <a:r>
              <a:rPr lang="en-US" sz="2000" dirty="0">
                <a:solidFill>
                  <a:schemeClr val="tx2">
                    <a:lumMod val="50000"/>
                  </a:schemeClr>
                </a:solidFill>
              </a:rPr>
              <a:t>.</a:t>
            </a:r>
            <a:endParaRPr lang="en-SG" sz="2000" dirty="0">
              <a:solidFill>
                <a:schemeClr val="tx2">
                  <a:lumMod val="50000"/>
                </a:schemeClr>
              </a:solidFill>
            </a:endParaRPr>
          </a:p>
          <a:p>
            <a:pPr marL="0" indent="0">
              <a:buNone/>
            </a:pPr>
            <a:endParaRPr lang="en-SG" dirty="0"/>
          </a:p>
        </p:txBody>
      </p:sp>
      <p:sp>
        <p:nvSpPr>
          <p:cNvPr id="4" name="Slide Number Placeholder 3">
            <a:extLst>
              <a:ext uri="{FF2B5EF4-FFF2-40B4-BE49-F238E27FC236}">
                <a16:creationId xmlns:a16="http://schemas.microsoft.com/office/drawing/2014/main" id="{08A7DA88-EC66-4191-8936-0C08D5AA8148}"/>
              </a:ext>
            </a:extLst>
          </p:cNvPr>
          <p:cNvSpPr>
            <a:spLocks noGrp="1"/>
          </p:cNvSpPr>
          <p:nvPr>
            <p:ph type="sldNum" sz="quarter" idx="11"/>
          </p:nvPr>
        </p:nvSpPr>
        <p:spPr/>
        <p:txBody>
          <a:bodyPr/>
          <a:lstStyle/>
          <a:p>
            <a:fld id="{8584D53F-AF5E-4723-96CB-40045B6453DE}" type="slidenum">
              <a:rPr lang="en-SG" smtClean="0"/>
              <a:t>4</a:t>
            </a:fld>
            <a:endParaRPr lang="en-SG"/>
          </a:p>
        </p:txBody>
      </p:sp>
    </p:spTree>
    <p:extLst>
      <p:ext uri="{BB962C8B-B14F-4D97-AF65-F5344CB8AC3E}">
        <p14:creationId xmlns:p14="http://schemas.microsoft.com/office/powerpoint/2010/main" val="313180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0300-B8ED-4CF1-9B32-F8E4F0BEEC1B}"/>
              </a:ext>
            </a:extLst>
          </p:cNvPr>
          <p:cNvSpPr>
            <a:spLocks noGrp="1"/>
          </p:cNvSpPr>
          <p:nvPr>
            <p:ph type="title"/>
          </p:nvPr>
        </p:nvSpPr>
        <p:spPr/>
        <p:txBody>
          <a:bodyPr/>
          <a:lstStyle/>
          <a:p>
            <a:r>
              <a:rPr lang="en-SG" dirty="0"/>
              <a:t>6.2	Fall from heights</a:t>
            </a:r>
          </a:p>
        </p:txBody>
      </p:sp>
      <p:sp>
        <p:nvSpPr>
          <p:cNvPr id="3" name="Text Placeholder 2">
            <a:extLst>
              <a:ext uri="{FF2B5EF4-FFF2-40B4-BE49-F238E27FC236}">
                <a16:creationId xmlns:a16="http://schemas.microsoft.com/office/drawing/2014/main" id="{34BC8BF5-B78A-4066-8607-1BD5F7110673}"/>
              </a:ext>
            </a:extLst>
          </p:cNvPr>
          <p:cNvSpPr>
            <a:spLocks noGrp="1"/>
          </p:cNvSpPr>
          <p:nvPr>
            <p:ph type="body" sz="quarter" idx="10"/>
          </p:nvPr>
        </p:nvSpPr>
        <p:spPr>
          <a:xfrm>
            <a:off x="361950" y="1703332"/>
            <a:ext cx="6163978" cy="4727950"/>
          </a:xfrm>
        </p:spPr>
        <p:txBody>
          <a:bodyPr/>
          <a:lstStyle/>
          <a:p>
            <a:pPr marL="0" indent="0">
              <a:buNone/>
            </a:pPr>
            <a:r>
              <a:rPr lang="en-US" sz="2000" dirty="0">
                <a:solidFill>
                  <a:schemeClr val="tx2">
                    <a:lumMod val="50000"/>
                  </a:schemeClr>
                </a:solidFill>
              </a:rPr>
              <a:t>Fall from height accidents in the food manufacturing sector often involve the improper use of </a:t>
            </a:r>
            <a:r>
              <a:rPr lang="en-US" sz="2000" u="sng" dirty="0">
                <a:solidFill>
                  <a:schemeClr val="tx2">
                    <a:lumMod val="50000"/>
                  </a:schemeClr>
                </a:solidFill>
              </a:rPr>
              <a:t>ladders</a:t>
            </a:r>
            <a:r>
              <a:rPr lang="en-US" sz="2000" dirty="0">
                <a:solidFill>
                  <a:schemeClr val="tx2">
                    <a:lumMod val="50000"/>
                  </a:schemeClr>
                </a:solidFill>
              </a:rPr>
              <a:t>.</a:t>
            </a:r>
          </a:p>
          <a:p>
            <a:pPr marL="0" indent="0">
              <a:buNone/>
            </a:pPr>
            <a:endParaRPr lang="en-SG" dirty="0"/>
          </a:p>
        </p:txBody>
      </p:sp>
      <p:sp>
        <p:nvSpPr>
          <p:cNvPr id="5" name="Slide Number Placeholder 4">
            <a:extLst>
              <a:ext uri="{FF2B5EF4-FFF2-40B4-BE49-F238E27FC236}">
                <a16:creationId xmlns:a16="http://schemas.microsoft.com/office/drawing/2014/main" id="{4862BC87-3A14-456B-A988-51BB4F768534}"/>
              </a:ext>
            </a:extLst>
          </p:cNvPr>
          <p:cNvSpPr>
            <a:spLocks noGrp="1"/>
          </p:cNvSpPr>
          <p:nvPr>
            <p:ph type="sldNum" sz="quarter" idx="12"/>
          </p:nvPr>
        </p:nvSpPr>
        <p:spPr/>
        <p:txBody>
          <a:bodyPr/>
          <a:lstStyle/>
          <a:p>
            <a:fld id="{8584D53F-AF5E-4723-96CB-40045B6453DE}" type="slidenum">
              <a:rPr lang="en-SG" smtClean="0"/>
              <a:t>40</a:t>
            </a:fld>
            <a:endParaRPr lang="en-SG"/>
          </a:p>
        </p:txBody>
      </p:sp>
      <p:sp>
        <p:nvSpPr>
          <p:cNvPr id="6" name="Text Placeholder 2">
            <a:extLst>
              <a:ext uri="{FF2B5EF4-FFF2-40B4-BE49-F238E27FC236}">
                <a16:creationId xmlns:a16="http://schemas.microsoft.com/office/drawing/2014/main" id="{4AA0469A-477C-41F0-A9D6-68E4A153575D}"/>
              </a:ext>
            </a:extLst>
          </p:cNvPr>
          <p:cNvSpPr txBox="1">
            <a:spLocks/>
          </p:cNvSpPr>
          <p:nvPr/>
        </p:nvSpPr>
        <p:spPr>
          <a:xfrm>
            <a:off x="362722" y="2790880"/>
            <a:ext cx="5667375"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2000" b="1" dirty="0">
                <a:solidFill>
                  <a:srgbClr val="92D050"/>
                </a:solidFill>
              </a:rPr>
              <a:t>Do:</a:t>
            </a:r>
            <a:endParaRPr lang="en-US" sz="2000" dirty="0">
              <a:solidFill>
                <a:schemeClr val="tx1"/>
              </a:solidFill>
            </a:endParaRPr>
          </a:p>
          <a:p>
            <a:pPr>
              <a:spcBef>
                <a:spcPts val="300"/>
              </a:spcBef>
              <a:buSzPct val="80000"/>
              <a:buFont typeface="Arial" panose="020B0604020202020204" pitchFamily="34" charset="0"/>
              <a:buChar char="•"/>
            </a:pPr>
            <a:r>
              <a:rPr lang="en-US" sz="2000" dirty="0">
                <a:solidFill>
                  <a:schemeClr val="tx2">
                    <a:lumMod val="50000"/>
                  </a:schemeClr>
                </a:solidFill>
              </a:rPr>
              <a:t>Use a ladder of the correct height for the job.</a:t>
            </a:r>
          </a:p>
          <a:p>
            <a:pPr>
              <a:spcBef>
                <a:spcPts val="300"/>
              </a:spcBef>
              <a:buSzPct val="80000"/>
              <a:buFont typeface="Arial" panose="020B0604020202020204" pitchFamily="34" charset="0"/>
              <a:buChar char="•"/>
            </a:pPr>
            <a:r>
              <a:rPr lang="en-US" sz="2000" dirty="0">
                <a:solidFill>
                  <a:schemeClr val="tx2">
                    <a:lumMod val="50000"/>
                  </a:schemeClr>
                </a:solidFill>
              </a:rPr>
              <a:t>Maintain 3 points of contact with the ladder</a:t>
            </a:r>
            <a:br>
              <a:rPr lang="en-US" sz="2000" dirty="0">
                <a:solidFill>
                  <a:schemeClr val="tx2">
                    <a:lumMod val="50000"/>
                  </a:schemeClr>
                </a:solidFill>
              </a:rPr>
            </a:br>
            <a:r>
              <a:rPr lang="en-US" sz="2000" dirty="0">
                <a:solidFill>
                  <a:schemeClr val="tx2">
                    <a:lumMod val="50000"/>
                  </a:schemeClr>
                </a:solidFill>
              </a:rPr>
              <a:t>at all times while ascending or descending.</a:t>
            </a:r>
          </a:p>
          <a:p>
            <a:pPr>
              <a:spcBef>
                <a:spcPts val="300"/>
              </a:spcBef>
              <a:buSzPct val="80000"/>
              <a:buFont typeface="Arial" panose="020B0604020202020204" pitchFamily="34" charset="0"/>
              <a:buChar char="•"/>
            </a:pPr>
            <a:r>
              <a:rPr lang="en-US" sz="2000" dirty="0">
                <a:solidFill>
                  <a:schemeClr val="tx2">
                    <a:lumMod val="50000"/>
                  </a:schemeClr>
                </a:solidFill>
              </a:rPr>
              <a:t>Use anti-slip footwear.</a:t>
            </a:r>
            <a:endParaRPr lang="en-US" sz="2000" dirty="0">
              <a:solidFill>
                <a:srgbClr val="000000"/>
              </a:solidFill>
            </a:endParaRPr>
          </a:p>
          <a:p>
            <a:pPr marL="0" indent="0">
              <a:buFont typeface="Arial"/>
              <a:buNone/>
            </a:pPr>
            <a:endParaRPr lang="en-SG" dirty="0"/>
          </a:p>
        </p:txBody>
      </p:sp>
      <p:pic>
        <p:nvPicPr>
          <p:cNvPr id="7" name="Picture 6">
            <a:extLst>
              <a:ext uri="{FF2B5EF4-FFF2-40B4-BE49-F238E27FC236}">
                <a16:creationId xmlns:a16="http://schemas.microsoft.com/office/drawing/2014/main" id="{C15C0EA9-3D4B-40EC-ACFE-1CA04F84B0A3}"/>
              </a:ext>
            </a:extLst>
          </p:cNvPr>
          <p:cNvPicPr>
            <a:picLocks noChangeAspect="1"/>
          </p:cNvPicPr>
          <p:nvPr/>
        </p:nvPicPr>
        <p:blipFill>
          <a:blip r:embed="rId3"/>
          <a:stretch>
            <a:fillRect/>
          </a:stretch>
        </p:blipFill>
        <p:spPr>
          <a:xfrm>
            <a:off x="6525928" y="3124174"/>
            <a:ext cx="1424539" cy="2526862"/>
          </a:xfrm>
          <a:prstGeom prst="rect">
            <a:avLst/>
          </a:prstGeom>
        </p:spPr>
      </p:pic>
    </p:spTree>
    <p:extLst>
      <p:ext uri="{BB962C8B-B14F-4D97-AF65-F5344CB8AC3E}">
        <p14:creationId xmlns:p14="http://schemas.microsoft.com/office/powerpoint/2010/main" val="1502443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B8E0-8FCA-44CC-9B3C-486BFDEBEC2C}"/>
              </a:ext>
            </a:extLst>
          </p:cNvPr>
          <p:cNvSpPr>
            <a:spLocks noGrp="1"/>
          </p:cNvSpPr>
          <p:nvPr>
            <p:ph type="title"/>
          </p:nvPr>
        </p:nvSpPr>
        <p:spPr/>
        <p:txBody>
          <a:bodyPr/>
          <a:lstStyle/>
          <a:p>
            <a:r>
              <a:rPr lang="en-SG" dirty="0"/>
              <a:t>	Fall from heights</a:t>
            </a:r>
          </a:p>
        </p:txBody>
      </p:sp>
      <p:sp>
        <p:nvSpPr>
          <p:cNvPr id="5" name="Slide Number Placeholder 4">
            <a:extLst>
              <a:ext uri="{FF2B5EF4-FFF2-40B4-BE49-F238E27FC236}">
                <a16:creationId xmlns:a16="http://schemas.microsoft.com/office/drawing/2014/main" id="{D8D49CD5-D0B6-4B83-9129-8B4390622FF2}"/>
              </a:ext>
            </a:extLst>
          </p:cNvPr>
          <p:cNvSpPr>
            <a:spLocks noGrp="1"/>
          </p:cNvSpPr>
          <p:nvPr>
            <p:ph type="sldNum" sz="quarter" idx="12"/>
          </p:nvPr>
        </p:nvSpPr>
        <p:spPr/>
        <p:txBody>
          <a:bodyPr/>
          <a:lstStyle/>
          <a:p>
            <a:fld id="{8584D53F-AF5E-4723-96CB-40045B6453DE}" type="slidenum">
              <a:rPr lang="en-SG" smtClean="0"/>
              <a:t>41</a:t>
            </a:fld>
            <a:endParaRPr lang="en-SG"/>
          </a:p>
        </p:txBody>
      </p:sp>
      <p:sp>
        <p:nvSpPr>
          <p:cNvPr id="6" name="Text Placeholder 2">
            <a:extLst>
              <a:ext uri="{FF2B5EF4-FFF2-40B4-BE49-F238E27FC236}">
                <a16:creationId xmlns:a16="http://schemas.microsoft.com/office/drawing/2014/main" id="{44C3ED20-8E43-45C5-A013-26C04D4FFFD9}"/>
              </a:ext>
            </a:extLst>
          </p:cNvPr>
          <p:cNvSpPr>
            <a:spLocks noGrp="1"/>
          </p:cNvSpPr>
          <p:nvPr>
            <p:ph type="body" sz="quarter" idx="10"/>
          </p:nvPr>
        </p:nvSpPr>
        <p:spPr>
          <a:xfrm>
            <a:off x="361950" y="1703388"/>
            <a:ext cx="5667375" cy="4727575"/>
          </a:xfrm>
        </p:spPr>
        <p:txBody>
          <a:bodyPr/>
          <a:lstStyle/>
          <a:p>
            <a:pPr marL="0" indent="0" defTabSz="914400">
              <a:spcBef>
                <a:spcPts val="300"/>
              </a:spcBef>
              <a:buClr>
                <a:schemeClr val="accent2">
                  <a:lumMod val="60000"/>
                  <a:lumOff val="40000"/>
                </a:schemeClr>
              </a:buClr>
              <a:buSzPct val="80000"/>
              <a:buNone/>
              <a:defRPr/>
            </a:pPr>
            <a:r>
              <a:rPr lang="en-US" b="1" dirty="0">
                <a:solidFill>
                  <a:srgbClr val="FF0000"/>
                </a:solidFill>
              </a:rPr>
              <a:t>Do not:</a:t>
            </a:r>
            <a:endParaRPr lang="en-US" dirty="0">
              <a:solidFill>
                <a:srgbClr val="FF0000"/>
              </a:solidFill>
            </a:endParaRPr>
          </a:p>
          <a:p>
            <a:pPr>
              <a:spcBef>
                <a:spcPts val="300"/>
              </a:spcBef>
              <a:buSzPct val="80000"/>
              <a:buFont typeface="Arial" panose="020B0604020202020204" pitchFamily="34" charset="0"/>
              <a:buChar char="•"/>
            </a:pPr>
            <a:r>
              <a:rPr lang="en-US" sz="2000" dirty="0">
                <a:solidFill>
                  <a:srgbClr val="000000"/>
                </a:solidFill>
              </a:rPr>
              <a:t>Carry loose items in your hands when using</a:t>
            </a:r>
            <a:br>
              <a:rPr lang="en-US" sz="2000" dirty="0">
                <a:solidFill>
                  <a:srgbClr val="000000"/>
                </a:solidFill>
              </a:rPr>
            </a:br>
            <a:r>
              <a:rPr lang="en-US" sz="2000" dirty="0">
                <a:solidFill>
                  <a:srgbClr val="000000"/>
                </a:solidFill>
              </a:rPr>
              <a:t>a ladder.</a:t>
            </a:r>
          </a:p>
          <a:p>
            <a:pPr>
              <a:spcBef>
                <a:spcPts val="300"/>
              </a:spcBef>
              <a:buSzPct val="80000"/>
              <a:buFont typeface="Arial" panose="020B0604020202020204" pitchFamily="34" charset="0"/>
              <a:buChar char="•"/>
            </a:pPr>
            <a:r>
              <a:rPr lang="en-US" sz="2000" dirty="0">
                <a:solidFill>
                  <a:srgbClr val="000000"/>
                </a:solidFill>
              </a:rPr>
              <a:t>Use the ladder on uneven ground.</a:t>
            </a:r>
          </a:p>
          <a:p>
            <a:pPr>
              <a:spcBef>
                <a:spcPts val="300"/>
              </a:spcBef>
              <a:buSzPct val="80000"/>
              <a:buFont typeface="Arial" panose="020B0604020202020204" pitchFamily="34" charset="0"/>
              <a:buChar char="•"/>
            </a:pPr>
            <a:r>
              <a:rPr lang="en-US" sz="2000" dirty="0">
                <a:solidFill>
                  <a:srgbClr val="000000"/>
                </a:solidFill>
              </a:rPr>
              <a:t>Use the ladder if there is visible defect</a:t>
            </a:r>
            <a:br>
              <a:rPr lang="en-US" sz="2000" dirty="0">
                <a:solidFill>
                  <a:srgbClr val="000000"/>
                </a:solidFill>
              </a:rPr>
            </a:br>
            <a:r>
              <a:rPr lang="en-US" sz="2000" dirty="0">
                <a:solidFill>
                  <a:srgbClr val="000000"/>
                </a:solidFill>
              </a:rPr>
              <a:t>(e.g., missing step, leg broken or bent).</a:t>
            </a:r>
          </a:p>
          <a:p>
            <a:pPr marL="0" indent="0">
              <a:buNone/>
            </a:pPr>
            <a:endParaRPr lang="en-SG" dirty="0"/>
          </a:p>
        </p:txBody>
      </p:sp>
      <p:pic>
        <p:nvPicPr>
          <p:cNvPr id="7" name="Picture 6">
            <a:extLst>
              <a:ext uri="{FF2B5EF4-FFF2-40B4-BE49-F238E27FC236}">
                <a16:creationId xmlns:a16="http://schemas.microsoft.com/office/drawing/2014/main" id="{F6C89FB7-720D-4101-8575-C58059D9FC6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89665" y="2021640"/>
            <a:ext cx="1672196" cy="2933123"/>
          </a:xfrm>
          <a:prstGeom prst="rect">
            <a:avLst/>
          </a:prstGeom>
        </p:spPr>
      </p:pic>
    </p:spTree>
    <p:extLst>
      <p:ext uri="{BB962C8B-B14F-4D97-AF65-F5344CB8AC3E}">
        <p14:creationId xmlns:p14="http://schemas.microsoft.com/office/powerpoint/2010/main" val="1857484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EEADC-AC9B-47AA-BDA5-6079BAA7C23C}"/>
              </a:ext>
            </a:extLst>
          </p:cNvPr>
          <p:cNvSpPr>
            <a:spLocks noGrp="1"/>
          </p:cNvSpPr>
          <p:nvPr>
            <p:ph type="title"/>
          </p:nvPr>
        </p:nvSpPr>
        <p:spPr/>
        <p:txBody>
          <a:bodyPr/>
          <a:lstStyle/>
          <a:p>
            <a:r>
              <a:rPr lang="en-SG" dirty="0"/>
              <a:t>6.3	Exposed to electric current</a:t>
            </a:r>
          </a:p>
        </p:txBody>
      </p:sp>
      <p:sp>
        <p:nvSpPr>
          <p:cNvPr id="5" name="Slide Number Placeholder 4">
            <a:extLst>
              <a:ext uri="{FF2B5EF4-FFF2-40B4-BE49-F238E27FC236}">
                <a16:creationId xmlns:a16="http://schemas.microsoft.com/office/drawing/2014/main" id="{46D40C7C-DA6D-4693-AA88-B20F4B099870}"/>
              </a:ext>
            </a:extLst>
          </p:cNvPr>
          <p:cNvSpPr>
            <a:spLocks noGrp="1"/>
          </p:cNvSpPr>
          <p:nvPr>
            <p:ph type="sldNum" sz="quarter" idx="12"/>
          </p:nvPr>
        </p:nvSpPr>
        <p:spPr/>
        <p:txBody>
          <a:bodyPr/>
          <a:lstStyle/>
          <a:p>
            <a:fld id="{8584D53F-AF5E-4723-96CB-40045B6453DE}" type="slidenum">
              <a:rPr lang="en-SG" smtClean="0"/>
              <a:t>42</a:t>
            </a:fld>
            <a:endParaRPr lang="en-SG"/>
          </a:p>
        </p:txBody>
      </p:sp>
      <p:sp>
        <p:nvSpPr>
          <p:cNvPr id="6" name="Text Placeholder 5">
            <a:extLst>
              <a:ext uri="{FF2B5EF4-FFF2-40B4-BE49-F238E27FC236}">
                <a16:creationId xmlns:a16="http://schemas.microsoft.com/office/drawing/2014/main" id="{FD97F93F-F27A-472E-BB7B-609572CA198A}"/>
              </a:ext>
            </a:extLst>
          </p:cNvPr>
          <p:cNvSpPr>
            <a:spLocks noGrp="1"/>
          </p:cNvSpPr>
          <p:nvPr>
            <p:ph type="body" sz="quarter" idx="10"/>
          </p:nvPr>
        </p:nvSpPr>
        <p:spPr>
          <a:xfrm>
            <a:off x="361950" y="1703388"/>
            <a:ext cx="5667375" cy="1015663"/>
          </a:xfrm>
          <a:prstGeom prst="rect">
            <a:avLst/>
          </a:prstGeom>
        </p:spPr>
        <p:txBody>
          <a:bodyPr wrap="square">
            <a:spAutoFit/>
          </a:bodyPr>
          <a:lstStyle/>
          <a:p>
            <a:pPr marL="0" indent="0" algn="just">
              <a:buNone/>
            </a:pPr>
            <a:r>
              <a:rPr lang="en-US" sz="2000" dirty="0">
                <a:solidFill>
                  <a:schemeClr val="tx2">
                    <a:lumMod val="50000"/>
                  </a:schemeClr>
                </a:solidFill>
              </a:rPr>
              <a:t>There is a risk of electrocution when working with electrical equipment. Some pointers to note include:</a:t>
            </a:r>
          </a:p>
        </p:txBody>
      </p:sp>
      <p:sp>
        <p:nvSpPr>
          <p:cNvPr id="7" name="Text Placeholder 2">
            <a:extLst>
              <a:ext uri="{FF2B5EF4-FFF2-40B4-BE49-F238E27FC236}">
                <a16:creationId xmlns:a16="http://schemas.microsoft.com/office/drawing/2014/main" id="{20C2C840-2B53-4431-8D53-D9A8DA4951BA}"/>
              </a:ext>
            </a:extLst>
          </p:cNvPr>
          <p:cNvSpPr txBox="1">
            <a:spLocks/>
          </p:cNvSpPr>
          <p:nvPr/>
        </p:nvSpPr>
        <p:spPr>
          <a:xfrm>
            <a:off x="362722" y="2790880"/>
            <a:ext cx="5667375"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2000" b="1" dirty="0">
                <a:solidFill>
                  <a:srgbClr val="92D050"/>
                </a:solidFill>
              </a:rPr>
              <a:t>Do:</a:t>
            </a:r>
            <a:endParaRPr lang="en-US" sz="2000" dirty="0">
              <a:solidFill>
                <a:schemeClr val="tx1"/>
              </a:solidFill>
            </a:endParaRPr>
          </a:p>
          <a:p>
            <a:pPr>
              <a:spcBef>
                <a:spcPts val="300"/>
              </a:spcBef>
              <a:buSzPct val="80000"/>
              <a:buFont typeface="Arial" panose="020B0604020202020204" pitchFamily="34" charset="0"/>
              <a:buChar char="•"/>
            </a:pPr>
            <a:r>
              <a:rPr lang="en-US" sz="2000" dirty="0">
                <a:solidFill>
                  <a:schemeClr val="tx2">
                    <a:lumMod val="50000"/>
                  </a:schemeClr>
                </a:solidFill>
              </a:rPr>
              <a:t>Switch off electrical equipment when not</a:t>
            </a:r>
            <a:br>
              <a:rPr lang="en-US" sz="2000" dirty="0">
                <a:solidFill>
                  <a:schemeClr val="tx2">
                    <a:lumMod val="50000"/>
                  </a:schemeClr>
                </a:solidFill>
              </a:rPr>
            </a:br>
            <a:r>
              <a:rPr lang="en-US" sz="2000" dirty="0">
                <a:solidFill>
                  <a:schemeClr val="tx2">
                    <a:lumMod val="50000"/>
                  </a:schemeClr>
                </a:solidFill>
              </a:rPr>
              <a:t>in use.</a:t>
            </a:r>
          </a:p>
          <a:p>
            <a:pPr>
              <a:spcBef>
                <a:spcPts val="300"/>
              </a:spcBef>
              <a:buSzPct val="80000"/>
              <a:buFont typeface="Arial" panose="020B0604020202020204" pitchFamily="34" charset="0"/>
              <a:buChar char="•"/>
            </a:pPr>
            <a:r>
              <a:rPr lang="en-US" sz="2000" dirty="0">
                <a:solidFill>
                  <a:schemeClr val="tx2">
                    <a:lumMod val="50000"/>
                  </a:schemeClr>
                </a:solidFill>
              </a:rPr>
              <a:t>Isolate and replace damaged equipment.</a:t>
            </a:r>
          </a:p>
          <a:p>
            <a:pPr>
              <a:spcBef>
                <a:spcPts val="300"/>
              </a:spcBef>
              <a:buSzPct val="80000"/>
              <a:buFont typeface="Arial" panose="020B0604020202020204" pitchFamily="34" charset="0"/>
              <a:buChar char="•"/>
            </a:pPr>
            <a:r>
              <a:rPr lang="en-US" sz="2000" dirty="0">
                <a:solidFill>
                  <a:srgbClr val="000000"/>
                </a:solidFill>
              </a:rPr>
              <a:t>Report any damaged wiring found.</a:t>
            </a:r>
          </a:p>
          <a:p>
            <a:pPr>
              <a:spcBef>
                <a:spcPts val="300"/>
              </a:spcBef>
              <a:buSzPct val="80000"/>
              <a:buFont typeface="Arial" panose="020B0604020202020204" pitchFamily="34" charset="0"/>
              <a:buChar char="•"/>
            </a:pPr>
            <a:r>
              <a:rPr lang="en-US" sz="2000" dirty="0">
                <a:solidFill>
                  <a:srgbClr val="000000"/>
                </a:solidFill>
              </a:rPr>
              <a:t>Keep electrical equipment away from moisture or steam.</a:t>
            </a:r>
          </a:p>
          <a:p>
            <a:pPr marL="0" indent="0">
              <a:buFont typeface="Arial"/>
              <a:buNone/>
            </a:pPr>
            <a:endParaRPr lang="en-SG" dirty="0"/>
          </a:p>
        </p:txBody>
      </p:sp>
      <p:pic>
        <p:nvPicPr>
          <p:cNvPr id="8" name="Picture 7">
            <a:extLst>
              <a:ext uri="{FF2B5EF4-FFF2-40B4-BE49-F238E27FC236}">
                <a16:creationId xmlns:a16="http://schemas.microsoft.com/office/drawing/2014/main" id="{577B9236-082E-47CB-9016-27DFE1E02283}"/>
              </a:ext>
            </a:extLst>
          </p:cNvPr>
          <p:cNvPicPr>
            <a:picLocks noChangeAspect="1"/>
          </p:cNvPicPr>
          <p:nvPr/>
        </p:nvPicPr>
        <p:blipFill>
          <a:blip r:embed="rId3"/>
          <a:stretch>
            <a:fillRect/>
          </a:stretch>
        </p:blipFill>
        <p:spPr>
          <a:xfrm>
            <a:off x="6444996" y="1800279"/>
            <a:ext cx="1327404" cy="990601"/>
          </a:xfrm>
          <a:prstGeom prst="rect">
            <a:avLst/>
          </a:prstGeom>
        </p:spPr>
      </p:pic>
      <p:pic>
        <p:nvPicPr>
          <p:cNvPr id="9" name="Picture 8">
            <a:extLst>
              <a:ext uri="{FF2B5EF4-FFF2-40B4-BE49-F238E27FC236}">
                <a16:creationId xmlns:a16="http://schemas.microsoft.com/office/drawing/2014/main" id="{D6F074D8-0E0F-4415-9821-5F84EB8D2084}"/>
              </a:ext>
            </a:extLst>
          </p:cNvPr>
          <p:cNvPicPr>
            <a:picLocks noChangeAspect="1"/>
          </p:cNvPicPr>
          <p:nvPr/>
        </p:nvPicPr>
        <p:blipFill>
          <a:blip r:embed="rId4"/>
          <a:stretch>
            <a:fillRect/>
          </a:stretch>
        </p:blipFill>
        <p:spPr>
          <a:xfrm>
            <a:off x="6333068" y="3917361"/>
            <a:ext cx="1945472" cy="904895"/>
          </a:xfrm>
          <a:prstGeom prst="rect">
            <a:avLst/>
          </a:prstGeom>
        </p:spPr>
      </p:pic>
      <p:sp>
        <p:nvSpPr>
          <p:cNvPr id="10" name="TextBox 9">
            <a:extLst>
              <a:ext uri="{FF2B5EF4-FFF2-40B4-BE49-F238E27FC236}">
                <a16:creationId xmlns:a16="http://schemas.microsoft.com/office/drawing/2014/main" id="{F19429C2-380A-4015-8D3D-C398E516D45F}"/>
              </a:ext>
            </a:extLst>
          </p:cNvPr>
          <p:cNvSpPr txBox="1"/>
          <p:nvPr/>
        </p:nvSpPr>
        <p:spPr>
          <a:xfrm>
            <a:off x="6239004" y="4822256"/>
            <a:ext cx="2133600" cy="430887"/>
          </a:xfrm>
          <a:prstGeom prst="rect">
            <a:avLst/>
          </a:prstGeom>
          <a:noFill/>
        </p:spPr>
        <p:txBody>
          <a:bodyPr wrap="square" rtlCol="0">
            <a:spAutoFit/>
          </a:bodyPr>
          <a:lstStyle/>
          <a:p>
            <a:r>
              <a:rPr lang="en-SG" sz="1100" dirty="0">
                <a:solidFill>
                  <a:schemeClr val="tx2">
                    <a:lumMod val="50000"/>
                  </a:schemeClr>
                </a:solidFill>
              </a:rPr>
              <a:t>Unsafe act to use re-joined wires</a:t>
            </a:r>
          </a:p>
        </p:txBody>
      </p:sp>
    </p:spTree>
    <p:extLst>
      <p:ext uri="{BB962C8B-B14F-4D97-AF65-F5344CB8AC3E}">
        <p14:creationId xmlns:p14="http://schemas.microsoft.com/office/powerpoint/2010/main" val="2109459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AE1E-B363-4CD2-873C-DC28B244FF6A}"/>
              </a:ext>
            </a:extLst>
          </p:cNvPr>
          <p:cNvSpPr>
            <a:spLocks noGrp="1"/>
          </p:cNvSpPr>
          <p:nvPr>
            <p:ph type="title"/>
          </p:nvPr>
        </p:nvSpPr>
        <p:spPr/>
        <p:txBody>
          <a:bodyPr/>
          <a:lstStyle/>
          <a:p>
            <a:r>
              <a:rPr lang="en-SG" dirty="0"/>
              <a:t>	Exposed to electrical current</a:t>
            </a:r>
          </a:p>
        </p:txBody>
      </p:sp>
      <p:sp>
        <p:nvSpPr>
          <p:cNvPr id="5" name="Slide Number Placeholder 4">
            <a:extLst>
              <a:ext uri="{FF2B5EF4-FFF2-40B4-BE49-F238E27FC236}">
                <a16:creationId xmlns:a16="http://schemas.microsoft.com/office/drawing/2014/main" id="{1BDC2FF3-F51E-42C9-A03D-CFA822EF4600}"/>
              </a:ext>
            </a:extLst>
          </p:cNvPr>
          <p:cNvSpPr>
            <a:spLocks noGrp="1"/>
          </p:cNvSpPr>
          <p:nvPr>
            <p:ph type="sldNum" sz="quarter" idx="12"/>
          </p:nvPr>
        </p:nvSpPr>
        <p:spPr/>
        <p:txBody>
          <a:bodyPr/>
          <a:lstStyle/>
          <a:p>
            <a:fld id="{8584D53F-AF5E-4723-96CB-40045B6453DE}" type="slidenum">
              <a:rPr lang="en-SG" smtClean="0"/>
              <a:t>43</a:t>
            </a:fld>
            <a:endParaRPr lang="en-SG"/>
          </a:p>
        </p:txBody>
      </p:sp>
      <p:sp>
        <p:nvSpPr>
          <p:cNvPr id="6" name="Text Placeholder 2">
            <a:extLst>
              <a:ext uri="{FF2B5EF4-FFF2-40B4-BE49-F238E27FC236}">
                <a16:creationId xmlns:a16="http://schemas.microsoft.com/office/drawing/2014/main" id="{661B2984-82A6-47A9-9370-3EDECCB412E1}"/>
              </a:ext>
            </a:extLst>
          </p:cNvPr>
          <p:cNvSpPr>
            <a:spLocks noGrp="1"/>
          </p:cNvSpPr>
          <p:nvPr>
            <p:ph type="body" sz="quarter" idx="10"/>
          </p:nvPr>
        </p:nvSpPr>
        <p:spPr>
          <a:xfrm>
            <a:off x="361950" y="1703388"/>
            <a:ext cx="5667375" cy="4727575"/>
          </a:xfrm>
        </p:spPr>
        <p:txBody>
          <a:bodyPr/>
          <a:lstStyle/>
          <a:p>
            <a:pPr marL="0" indent="0" defTabSz="914400">
              <a:spcBef>
                <a:spcPts val="300"/>
              </a:spcBef>
              <a:buClr>
                <a:schemeClr val="accent2">
                  <a:lumMod val="60000"/>
                  <a:lumOff val="40000"/>
                </a:schemeClr>
              </a:buClr>
              <a:buSzPct val="80000"/>
              <a:buNone/>
              <a:defRPr/>
            </a:pPr>
            <a:r>
              <a:rPr lang="en-US" b="1" dirty="0">
                <a:solidFill>
                  <a:srgbClr val="FF0000"/>
                </a:solidFill>
              </a:rPr>
              <a:t>Do not:</a:t>
            </a:r>
            <a:endParaRPr lang="en-US" dirty="0">
              <a:solidFill>
                <a:srgbClr val="FF0000"/>
              </a:solidFill>
            </a:endParaRPr>
          </a:p>
          <a:p>
            <a:pPr>
              <a:spcBef>
                <a:spcPts val="300"/>
              </a:spcBef>
              <a:buSzPct val="80000"/>
              <a:buFont typeface="Arial" panose="020B0604020202020204" pitchFamily="34" charset="0"/>
              <a:buChar char="•"/>
            </a:pPr>
            <a:r>
              <a:rPr lang="en-US" sz="2000" dirty="0">
                <a:solidFill>
                  <a:srgbClr val="000000"/>
                </a:solidFill>
              </a:rPr>
              <a:t>Overload an electrical point.</a:t>
            </a:r>
          </a:p>
          <a:p>
            <a:pPr>
              <a:spcBef>
                <a:spcPts val="300"/>
              </a:spcBef>
              <a:buSzPct val="80000"/>
              <a:buFont typeface="Arial" panose="020B0604020202020204" pitchFamily="34" charset="0"/>
              <a:buChar char="•"/>
            </a:pPr>
            <a:r>
              <a:rPr lang="en-US" sz="2000" dirty="0">
                <a:solidFill>
                  <a:srgbClr val="000000"/>
                </a:solidFill>
              </a:rPr>
              <a:t>Use damaged electrical equipment.</a:t>
            </a:r>
          </a:p>
          <a:p>
            <a:pPr>
              <a:spcBef>
                <a:spcPts val="300"/>
              </a:spcBef>
              <a:buSzPct val="80000"/>
              <a:buFont typeface="Arial" panose="020B0604020202020204" pitchFamily="34" charset="0"/>
              <a:buChar char="•"/>
            </a:pPr>
            <a:r>
              <a:rPr lang="en-US" sz="2000" dirty="0">
                <a:solidFill>
                  <a:srgbClr val="000000"/>
                </a:solidFill>
              </a:rPr>
              <a:t>Repair damaged equipment if not qualified to do so.</a:t>
            </a:r>
          </a:p>
          <a:p>
            <a:pPr marL="0" indent="0">
              <a:buNone/>
            </a:pPr>
            <a:endParaRPr lang="en-SG" dirty="0"/>
          </a:p>
        </p:txBody>
      </p:sp>
      <p:pic>
        <p:nvPicPr>
          <p:cNvPr id="7" name="Picture 3">
            <a:extLst>
              <a:ext uri="{FF2B5EF4-FFF2-40B4-BE49-F238E27FC236}">
                <a16:creationId xmlns:a16="http://schemas.microsoft.com/office/drawing/2014/main" id="{23DA0EF2-24F0-48DB-9E61-B92167B36D36}"/>
              </a:ext>
            </a:extLst>
          </p:cNvPr>
          <p:cNvPicPr>
            <a:picLocks noChangeAspect="1" noChangeArrowheads="1"/>
          </p:cNvPicPr>
          <p:nvPr/>
        </p:nvPicPr>
        <p:blipFill>
          <a:blip r:embed="rId3" cstate="print"/>
          <a:srcRect t="3622" b="9444"/>
          <a:stretch>
            <a:fillRect/>
          </a:stretch>
        </p:blipFill>
        <p:spPr bwMode="auto">
          <a:xfrm>
            <a:off x="6444117" y="2095682"/>
            <a:ext cx="1668475" cy="1167282"/>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208A4B74-7685-4B18-902D-6620F4DF4291}"/>
              </a:ext>
            </a:extLst>
          </p:cNvPr>
          <p:cNvSpPr txBox="1"/>
          <p:nvPr/>
        </p:nvSpPr>
        <p:spPr>
          <a:xfrm>
            <a:off x="6367746" y="3326600"/>
            <a:ext cx="1967732" cy="261610"/>
          </a:xfrm>
          <a:prstGeom prst="rect">
            <a:avLst/>
          </a:prstGeom>
          <a:noFill/>
        </p:spPr>
        <p:txBody>
          <a:bodyPr wrap="square" rtlCol="0">
            <a:spAutoFit/>
          </a:bodyPr>
          <a:lstStyle/>
          <a:p>
            <a:r>
              <a:rPr lang="en-SG" sz="1100" dirty="0">
                <a:solidFill>
                  <a:schemeClr val="tx2">
                    <a:lumMod val="50000"/>
                  </a:schemeClr>
                </a:solidFill>
              </a:rPr>
              <a:t>Overloaded electrical point </a:t>
            </a:r>
          </a:p>
        </p:txBody>
      </p:sp>
    </p:spTree>
    <p:extLst>
      <p:ext uri="{BB962C8B-B14F-4D97-AF65-F5344CB8AC3E}">
        <p14:creationId xmlns:p14="http://schemas.microsoft.com/office/powerpoint/2010/main" val="3786214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8538-2AB6-431D-9F89-ABDA1B1B1C06}"/>
              </a:ext>
            </a:extLst>
          </p:cNvPr>
          <p:cNvSpPr>
            <a:spLocks noGrp="1"/>
          </p:cNvSpPr>
          <p:nvPr>
            <p:ph type="title"/>
          </p:nvPr>
        </p:nvSpPr>
        <p:spPr/>
        <p:txBody>
          <a:bodyPr/>
          <a:lstStyle/>
          <a:p>
            <a:r>
              <a:rPr lang="en-SG" dirty="0"/>
              <a:t>6.4	Noise-induced deafness</a:t>
            </a:r>
          </a:p>
        </p:txBody>
      </p:sp>
      <p:sp>
        <p:nvSpPr>
          <p:cNvPr id="3" name="Text Placeholder 2">
            <a:extLst>
              <a:ext uri="{FF2B5EF4-FFF2-40B4-BE49-F238E27FC236}">
                <a16:creationId xmlns:a16="http://schemas.microsoft.com/office/drawing/2014/main" id="{39434593-DF8C-4AFF-A00D-46B039759C6E}"/>
              </a:ext>
            </a:extLst>
          </p:cNvPr>
          <p:cNvSpPr>
            <a:spLocks noGrp="1"/>
          </p:cNvSpPr>
          <p:nvPr>
            <p:ph type="body" sz="quarter" idx="10"/>
          </p:nvPr>
        </p:nvSpPr>
        <p:spPr/>
        <p:txBody>
          <a:bodyPr/>
          <a:lstStyle/>
          <a:p>
            <a:pPr marL="0" indent="0">
              <a:buNone/>
            </a:pPr>
            <a:r>
              <a:rPr lang="en-SG" sz="2000" dirty="0">
                <a:solidFill>
                  <a:schemeClr val="tx2">
                    <a:lumMod val="50000"/>
                  </a:schemeClr>
                </a:solidFill>
              </a:rPr>
              <a:t>Frequent and long term exposure to loud sounds during work can cause noise induced deafness (hearing loss).</a:t>
            </a:r>
          </a:p>
        </p:txBody>
      </p:sp>
      <p:sp>
        <p:nvSpPr>
          <p:cNvPr id="5" name="Slide Number Placeholder 4">
            <a:extLst>
              <a:ext uri="{FF2B5EF4-FFF2-40B4-BE49-F238E27FC236}">
                <a16:creationId xmlns:a16="http://schemas.microsoft.com/office/drawing/2014/main" id="{1CD0C63A-172B-45BF-905A-6C10B8C435BF}"/>
              </a:ext>
            </a:extLst>
          </p:cNvPr>
          <p:cNvSpPr>
            <a:spLocks noGrp="1"/>
          </p:cNvSpPr>
          <p:nvPr>
            <p:ph type="sldNum" sz="quarter" idx="12"/>
          </p:nvPr>
        </p:nvSpPr>
        <p:spPr/>
        <p:txBody>
          <a:bodyPr/>
          <a:lstStyle/>
          <a:p>
            <a:fld id="{8584D53F-AF5E-4723-96CB-40045B6453DE}" type="slidenum">
              <a:rPr lang="en-SG" smtClean="0"/>
              <a:t>44</a:t>
            </a:fld>
            <a:endParaRPr lang="en-SG"/>
          </a:p>
        </p:txBody>
      </p:sp>
      <p:sp>
        <p:nvSpPr>
          <p:cNvPr id="7" name="Text Placeholder 2">
            <a:extLst>
              <a:ext uri="{FF2B5EF4-FFF2-40B4-BE49-F238E27FC236}">
                <a16:creationId xmlns:a16="http://schemas.microsoft.com/office/drawing/2014/main" id="{AFED3AD9-A05A-467E-9356-BDF287228310}"/>
              </a:ext>
            </a:extLst>
          </p:cNvPr>
          <p:cNvSpPr txBox="1">
            <a:spLocks/>
          </p:cNvSpPr>
          <p:nvPr/>
        </p:nvSpPr>
        <p:spPr>
          <a:xfrm>
            <a:off x="362722" y="2790880"/>
            <a:ext cx="5667375"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92D050"/>
                </a:solidFill>
              </a:rPr>
              <a:t>Do:</a:t>
            </a:r>
            <a:endParaRPr lang="en-US" sz="1800" dirty="0">
              <a:solidFill>
                <a:schemeClr val="tx1"/>
              </a:solidFill>
            </a:endParaRPr>
          </a:p>
          <a:p>
            <a:pPr>
              <a:spcBef>
                <a:spcPts val="300"/>
              </a:spcBef>
              <a:buSzPct val="80000"/>
              <a:buFont typeface="Arial" panose="020B0604020202020204" pitchFamily="34" charset="0"/>
              <a:buChar char="•"/>
            </a:pPr>
            <a:r>
              <a:rPr lang="en-US" sz="1800" dirty="0">
                <a:solidFill>
                  <a:schemeClr val="tx2">
                    <a:lumMod val="50000"/>
                  </a:schemeClr>
                </a:solidFill>
              </a:rPr>
              <a:t>Wear ear plugs/muffs properly.</a:t>
            </a:r>
          </a:p>
          <a:p>
            <a:pPr>
              <a:spcBef>
                <a:spcPts val="300"/>
              </a:spcBef>
              <a:buSzPct val="80000"/>
              <a:buFont typeface="Arial" panose="020B0604020202020204" pitchFamily="34" charset="0"/>
              <a:buChar char="•"/>
            </a:pPr>
            <a:r>
              <a:rPr lang="en-US" sz="1800" dirty="0" err="1">
                <a:solidFill>
                  <a:schemeClr val="tx2">
                    <a:lumMod val="50000"/>
                  </a:schemeClr>
                </a:solidFill>
              </a:rPr>
              <a:t>Practise</a:t>
            </a:r>
            <a:r>
              <a:rPr lang="en-US" sz="1800" dirty="0">
                <a:solidFill>
                  <a:schemeClr val="tx2">
                    <a:lumMod val="50000"/>
                  </a:schemeClr>
                </a:solidFill>
              </a:rPr>
              <a:t> job rotation for work in noisy areas.</a:t>
            </a:r>
          </a:p>
          <a:p>
            <a:pPr>
              <a:spcBef>
                <a:spcPts val="300"/>
              </a:spcBef>
              <a:buSzPct val="80000"/>
              <a:buFont typeface="Arial" panose="020B0604020202020204" pitchFamily="34" charset="0"/>
              <a:buChar char="•"/>
            </a:pPr>
            <a:r>
              <a:rPr lang="en-US" sz="1800" dirty="0">
                <a:solidFill>
                  <a:schemeClr val="tx2">
                    <a:lumMod val="50000"/>
                  </a:schemeClr>
                </a:solidFill>
              </a:rPr>
              <a:t>Maintain your hearing protectors.</a:t>
            </a:r>
          </a:p>
          <a:p>
            <a:pPr>
              <a:spcBef>
                <a:spcPts val="300"/>
              </a:spcBef>
              <a:buSzPct val="80000"/>
              <a:buFont typeface="Arial" panose="020B0604020202020204" pitchFamily="34" charset="0"/>
              <a:buChar char="•"/>
            </a:pPr>
            <a:r>
              <a:rPr lang="en-US" sz="1800" dirty="0">
                <a:solidFill>
                  <a:schemeClr val="tx2">
                    <a:lumMod val="50000"/>
                  </a:schemeClr>
                </a:solidFill>
              </a:rPr>
              <a:t>Take rest breaks in quiet place.</a:t>
            </a:r>
          </a:p>
          <a:p>
            <a:pPr marL="0" indent="0">
              <a:buFont typeface="Arial"/>
              <a:buNone/>
            </a:pPr>
            <a:endParaRPr lang="en-SG" dirty="0"/>
          </a:p>
        </p:txBody>
      </p:sp>
      <p:sp>
        <p:nvSpPr>
          <p:cNvPr id="8" name="Text Placeholder 2">
            <a:extLst>
              <a:ext uri="{FF2B5EF4-FFF2-40B4-BE49-F238E27FC236}">
                <a16:creationId xmlns:a16="http://schemas.microsoft.com/office/drawing/2014/main" id="{33E9EBFE-7AE1-4CE6-A387-30CA6123A193}"/>
              </a:ext>
            </a:extLst>
          </p:cNvPr>
          <p:cNvSpPr txBox="1">
            <a:spLocks/>
          </p:cNvSpPr>
          <p:nvPr/>
        </p:nvSpPr>
        <p:spPr>
          <a:xfrm>
            <a:off x="357186" y="4494212"/>
            <a:ext cx="5667375"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FF0000"/>
                </a:solidFill>
              </a:rPr>
              <a:t>Do not:</a:t>
            </a:r>
            <a:endParaRPr lang="en-US" sz="1800" dirty="0">
              <a:solidFill>
                <a:srgbClr val="FF0000"/>
              </a:solidFill>
            </a:endParaRPr>
          </a:p>
          <a:p>
            <a:pPr>
              <a:spcBef>
                <a:spcPts val="300"/>
              </a:spcBef>
              <a:buSzPct val="80000"/>
              <a:buFont typeface="Arial" panose="020B0604020202020204" pitchFamily="34" charset="0"/>
              <a:buChar char="•"/>
            </a:pPr>
            <a:r>
              <a:rPr lang="en-US" sz="1800" dirty="0">
                <a:solidFill>
                  <a:srgbClr val="000000"/>
                </a:solidFill>
              </a:rPr>
              <a:t>Work in a noisy environment without hearing protection.</a:t>
            </a:r>
          </a:p>
          <a:p>
            <a:pPr>
              <a:spcBef>
                <a:spcPts val="300"/>
              </a:spcBef>
              <a:buSzPct val="80000"/>
              <a:buFont typeface="Arial" panose="020B0604020202020204" pitchFamily="34" charset="0"/>
              <a:buChar char="•"/>
            </a:pPr>
            <a:r>
              <a:rPr lang="en-US" sz="1800" dirty="0">
                <a:solidFill>
                  <a:srgbClr val="000000"/>
                </a:solidFill>
              </a:rPr>
              <a:t>Use hearing protectors that are damaged or in poor condition.</a:t>
            </a:r>
            <a:endParaRPr lang="en-SG" sz="1800" dirty="0"/>
          </a:p>
        </p:txBody>
      </p:sp>
      <p:pic>
        <p:nvPicPr>
          <p:cNvPr id="9" name="Picture 8">
            <a:extLst>
              <a:ext uri="{FF2B5EF4-FFF2-40B4-BE49-F238E27FC236}">
                <a16:creationId xmlns:a16="http://schemas.microsoft.com/office/drawing/2014/main" id="{EA0B4473-CE17-436D-9503-A1297A08B4C4}"/>
              </a:ext>
            </a:extLst>
          </p:cNvPr>
          <p:cNvPicPr>
            <a:picLocks noChangeAspect="1"/>
          </p:cNvPicPr>
          <p:nvPr/>
        </p:nvPicPr>
        <p:blipFill>
          <a:blip r:embed="rId3"/>
          <a:stretch>
            <a:fillRect/>
          </a:stretch>
        </p:blipFill>
        <p:spPr>
          <a:xfrm>
            <a:off x="6565091" y="1774446"/>
            <a:ext cx="921343" cy="990099"/>
          </a:xfrm>
          <a:prstGeom prst="rect">
            <a:avLst/>
          </a:prstGeom>
        </p:spPr>
      </p:pic>
      <p:pic>
        <p:nvPicPr>
          <p:cNvPr id="10" name="Picture 2">
            <a:extLst>
              <a:ext uri="{FF2B5EF4-FFF2-40B4-BE49-F238E27FC236}">
                <a16:creationId xmlns:a16="http://schemas.microsoft.com/office/drawing/2014/main" id="{E65806FB-7D00-4AC6-9297-AACE0AD98171}"/>
              </a:ext>
            </a:extLst>
          </p:cNvPr>
          <p:cNvPicPr>
            <a:picLocks noChangeAspect="1" noChangeArrowheads="1"/>
          </p:cNvPicPr>
          <p:nvPr/>
        </p:nvPicPr>
        <p:blipFill>
          <a:blip r:embed="rId4" cstate="print"/>
          <a:srcRect/>
          <a:stretch>
            <a:fillRect/>
          </a:stretch>
        </p:blipFill>
        <p:spPr bwMode="auto">
          <a:xfrm>
            <a:off x="6526264" y="2929787"/>
            <a:ext cx="998998" cy="901623"/>
          </a:xfrm>
          <a:prstGeom prst="rect">
            <a:avLst/>
          </a:prstGeom>
          <a:noFill/>
          <a:ln w="9525">
            <a:noFill/>
            <a:miter lim="800000"/>
            <a:headEnd/>
            <a:tailEnd/>
          </a:ln>
        </p:spPr>
      </p:pic>
      <p:pic>
        <p:nvPicPr>
          <p:cNvPr id="11" name="Picture 10">
            <a:extLst>
              <a:ext uri="{FF2B5EF4-FFF2-40B4-BE49-F238E27FC236}">
                <a16:creationId xmlns:a16="http://schemas.microsoft.com/office/drawing/2014/main" id="{D2D0BC44-A7FC-4177-A8B1-E994F2FF3AA2}"/>
              </a:ext>
            </a:extLst>
          </p:cNvPr>
          <p:cNvPicPr>
            <a:picLocks noChangeAspect="1"/>
          </p:cNvPicPr>
          <p:nvPr/>
        </p:nvPicPr>
        <p:blipFill>
          <a:blip r:embed="rId5"/>
          <a:stretch>
            <a:fillRect/>
          </a:stretch>
        </p:blipFill>
        <p:spPr>
          <a:xfrm>
            <a:off x="6455719" y="3928213"/>
            <a:ext cx="1140087" cy="901623"/>
          </a:xfrm>
          <a:prstGeom prst="rect">
            <a:avLst/>
          </a:prstGeom>
        </p:spPr>
      </p:pic>
    </p:spTree>
    <p:extLst>
      <p:ext uri="{BB962C8B-B14F-4D97-AF65-F5344CB8AC3E}">
        <p14:creationId xmlns:p14="http://schemas.microsoft.com/office/powerpoint/2010/main" val="740050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E048-CD6A-4F93-9B97-9B80E5DB9E2C}"/>
              </a:ext>
            </a:extLst>
          </p:cNvPr>
          <p:cNvSpPr>
            <a:spLocks noGrp="1"/>
          </p:cNvSpPr>
          <p:nvPr>
            <p:ph type="title"/>
          </p:nvPr>
        </p:nvSpPr>
        <p:spPr/>
        <p:txBody>
          <a:bodyPr/>
          <a:lstStyle/>
          <a:p>
            <a:r>
              <a:rPr lang="en-SG" dirty="0"/>
              <a:t>Noise-induced deafness</a:t>
            </a:r>
          </a:p>
        </p:txBody>
      </p:sp>
      <p:sp>
        <p:nvSpPr>
          <p:cNvPr id="4" name="Slide Number Placeholder 3">
            <a:extLst>
              <a:ext uri="{FF2B5EF4-FFF2-40B4-BE49-F238E27FC236}">
                <a16:creationId xmlns:a16="http://schemas.microsoft.com/office/drawing/2014/main" id="{C1DCC92B-EE8E-45AA-A9A8-7107A20DD466}"/>
              </a:ext>
            </a:extLst>
          </p:cNvPr>
          <p:cNvSpPr>
            <a:spLocks noGrp="1"/>
          </p:cNvSpPr>
          <p:nvPr>
            <p:ph type="sldNum" sz="quarter" idx="11"/>
          </p:nvPr>
        </p:nvSpPr>
        <p:spPr/>
        <p:txBody>
          <a:bodyPr/>
          <a:lstStyle/>
          <a:p>
            <a:fld id="{8584D53F-AF5E-4723-96CB-40045B6453DE}" type="slidenum">
              <a:rPr lang="en-SG" smtClean="0"/>
              <a:t>45</a:t>
            </a:fld>
            <a:endParaRPr lang="en-SG"/>
          </a:p>
        </p:txBody>
      </p:sp>
      <p:pic>
        <p:nvPicPr>
          <p:cNvPr id="8" name="Picture 7">
            <a:extLst>
              <a:ext uri="{FF2B5EF4-FFF2-40B4-BE49-F238E27FC236}">
                <a16:creationId xmlns:a16="http://schemas.microsoft.com/office/drawing/2014/main" id="{3150CCE8-A6D8-473C-95E6-E9D80920A626}"/>
              </a:ext>
            </a:extLst>
          </p:cNvPr>
          <p:cNvPicPr>
            <a:picLocks noChangeAspect="1"/>
          </p:cNvPicPr>
          <p:nvPr/>
        </p:nvPicPr>
        <p:blipFill>
          <a:blip r:embed="rId3"/>
          <a:stretch>
            <a:fillRect/>
          </a:stretch>
        </p:blipFill>
        <p:spPr>
          <a:xfrm>
            <a:off x="358775" y="1428346"/>
            <a:ext cx="7771384" cy="4462316"/>
          </a:xfrm>
          <a:prstGeom prst="rect">
            <a:avLst/>
          </a:prstGeom>
        </p:spPr>
      </p:pic>
    </p:spTree>
    <p:extLst>
      <p:ext uri="{BB962C8B-B14F-4D97-AF65-F5344CB8AC3E}">
        <p14:creationId xmlns:p14="http://schemas.microsoft.com/office/powerpoint/2010/main" val="367468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B56F-8C7F-456A-AA38-E78EC61A347E}"/>
              </a:ext>
            </a:extLst>
          </p:cNvPr>
          <p:cNvSpPr>
            <a:spLocks noGrp="1"/>
          </p:cNvSpPr>
          <p:nvPr>
            <p:ph type="title"/>
          </p:nvPr>
        </p:nvSpPr>
        <p:spPr/>
        <p:txBody>
          <a:bodyPr/>
          <a:lstStyle/>
          <a:p>
            <a:r>
              <a:rPr lang="en-SG" dirty="0"/>
              <a:t>6.5	Fatigue</a:t>
            </a:r>
          </a:p>
        </p:txBody>
      </p:sp>
      <p:sp>
        <p:nvSpPr>
          <p:cNvPr id="3" name="Text Placeholder 2">
            <a:extLst>
              <a:ext uri="{FF2B5EF4-FFF2-40B4-BE49-F238E27FC236}">
                <a16:creationId xmlns:a16="http://schemas.microsoft.com/office/drawing/2014/main" id="{93EE8A2A-1DE7-44B8-BCA0-D7E1ADC98FC9}"/>
              </a:ext>
            </a:extLst>
          </p:cNvPr>
          <p:cNvSpPr>
            <a:spLocks noGrp="1"/>
          </p:cNvSpPr>
          <p:nvPr>
            <p:ph type="body" sz="quarter" idx="10"/>
          </p:nvPr>
        </p:nvSpPr>
        <p:spPr/>
        <p:txBody>
          <a:bodyPr/>
          <a:lstStyle/>
          <a:p>
            <a:pPr marL="0" indent="0">
              <a:buNone/>
            </a:pPr>
            <a:r>
              <a:rPr lang="en-US" sz="1800" u="sng" dirty="0">
                <a:solidFill>
                  <a:schemeClr val="tx2">
                    <a:lumMod val="50000"/>
                  </a:schemeClr>
                </a:solidFill>
              </a:rPr>
              <a:t>Fatigue</a:t>
            </a:r>
            <a:r>
              <a:rPr lang="en-US" sz="1800" dirty="0">
                <a:solidFill>
                  <a:schemeClr val="tx2">
                    <a:lumMod val="50000"/>
                  </a:schemeClr>
                </a:solidFill>
              </a:rPr>
              <a:t> is a state of tiredness leading to reduced mental and/or physical performance that can endanger workplace safety. It can decrease a person’s alertness and compromise a worker’s motor skills, reflex ability, judgement and decision-making while at work. </a:t>
            </a:r>
          </a:p>
          <a:p>
            <a:pPr marL="0" indent="0">
              <a:buNone/>
            </a:pPr>
            <a:endParaRPr lang="en-SG" dirty="0"/>
          </a:p>
        </p:txBody>
      </p:sp>
      <p:sp>
        <p:nvSpPr>
          <p:cNvPr id="4" name="Slide Number Placeholder 3">
            <a:extLst>
              <a:ext uri="{FF2B5EF4-FFF2-40B4-BE49-F238E27FC236}">
                <a16:creationId xmlns:a16="http://schemas.microsoft.com/office/drawing/2014/main" id="{D77D73BC-B066-480F-9349-AEFDB9250EA7}"/>
              </a:ext>
            </a:extLst>
          </p:cNvPr>
          <p:cNvSpPr>
            <a:spLocks noGrp="1"/>
          </p:cNvSpPr>
          <p:nvPr>
            <p:ph type="sldNum" sz="quarter" idx="11"/>
          </p:nvPr>
        </p:nvSpPr>
        <p:spPr/>
        <p:txBody>
          <a:bodyPr/>
          <a:lstStyle/>
          <a:p>
            <a:fld id="{8584D53F-AF5E-4723-96CB-40045B6453DE}" type="slidenum">
              <a:rPr lang="en-SG" smtClean="0"/>
              <a:t>46</a:t>
            </a:fld>
            <a:endParaRPr lang="en-SG"/>
          </a:p>
        </p:txBody>
      </p:sp>
      <p:sp>
        <p:nvSpPr>
          <p:cNvPr id="5" name="Text Placeholder 2">
            <a:extLst>
              <a:ext uri="{FF2B5EF4-FFF2-40B4-BE49-F238E27FC236}">
                <a16:creationId xmlns:a16="http://schemas.microsoft.com/office/drawing/2014/main" id="{895B9007-67B7-49DB-8B4B-D9C136E0513E}"/>
              </a:ext>
            </a:extLst>
          </p:cNvPr>
          <p:cNvSpPr txBox="1">
            <a:spLocks/>
          </p:cNvSpPr>
          <p:nvPr/>
        </p:nvSpPr>
        <p:spPr>
          <a:xfrm>
            <a:off x="362722" y="2916008"/>
            <a:ext cx="8040133"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92D050"/>
                </a:solidFill>
              </a:rPr>
              <a:t>Do:</a:t>
            </a:r>
            <a:endParaRPr lang="en-US" sz="1800" dirty="0">
              <a:solidFill>
                <a:schemeClr val="tx1"/>
              </a:solidFill>
            </a:endParaRPr>
          </a:p>
          <a:p>
            <a:pPr>
              <a:spcBef>
                <a:spcPts val="300"/>
              </a:spcBef>
              <a:buSzPct val="80000"/>
              <a:buFont typeface="Arial" panose="020B0604020202020204" pitchFamily="34" charset="0"/>
              <a:buChar char="•"/>
            </a:pPr>
            <a:r>
              <a:rPr lang="en-US" sz="1800" dirty="0">
                <a:solidFill>
                  <a:schemeClr val="tx2">
                    <a:lumMod val="50000"/>
                  </a:schemeClr>
                </a:solidFill>
              </a:rPr>
              <a:t>Ensure sufficient sleep before reporting for work.</a:t>
            </a:r>
          </a:p>
          <a:p>
            <a:pPr>
              <a:spcBef>
                <a:spcPts val="300"/>
              </a:spcBef>
              <a:buSzPct val="80000"/>
              <a:buFont typeface="Arial" panose="020B0604020202020204" pitchFamily="34" charset="0"/>
              <a:buChar char="•"/>
            </a:pPr>
            <a:r>
              <a:rPr lang="en-US" sz="1800" dirty="0">
                <a:solidFill>
                  <a:schemeClr val="tx2">
                    <a:lumMod val="50000"/>
                  </a:schemeClr>
                </a:solidFill>
              </a:rPr>
              <a:t>Take rest breaks after working for long hours or carrying our strenuous work.</a:t>
            </a:r>
          </a:p>
          <a:p>
            <a:pPr>
              <a:spcBef>
                <a:spcPts val="300"/>
              </a:spcBef>
              <a:buSzPct val="80000"/>
              <a:buFont typeface="Arial" panose="020B0604020202020204" pitchFamily="34" charset="0"/>
              <a:buChar char="•"/>
            </a:pPr>
            <a:r>
              <a:rPr lang="en-US" sz="1800" dirty="0">
                <a:solidFill>
                  <a:schemeClr val="tx2">
                    <a:lumMod val="50000"/>
                  </a:schemeClr>
                </a:solidFill>
              </a:rPr>
              <a:t>Ensure workplace is brightly lit and well-ventilated.</a:t>
            </a:r>
          </a:p>
          <a:p>
            <a:pPr>
              <a:spcBef>
                <a:spcPts val="300"/>
              </a:spcBef>
              <a:buSzPct val="80000"/>
              <a:buFont typeface="Arial" panose="020B0604020202020204" pitchFamily="34" charset="0"/>
              <a:buChar char="•"/>
            </a:pPr>
            <a:r>
              <a:rPr lang="en-US" sz="1800" dirty="0">
                <a:solidFill>
                  <a:schemeClr val="tx2">
                    <a:lumMod val="50000"/>
                  </a:schemeClr>
                </a:solidFill>
              </a:rPr>
              <a:t>Report to your supervisor if you are severely fatigued.</a:t>
            </a:r>
          </a:p>
          <a:p>
            <a:pPr marL="0" indent="0">
              <a:buFont typeface="Arial"/>
              <a:buNone/>
            </a:pPr>
            <a:endParaRPr lang="en-SG" dirty="0"/>
          </a:p>
        </p:txBody>
      </p:sp>
      <p:sp>
        <p:nvSpPr>
          <p:cNvPr id="6" name="Text Placeholder 2">
            <a:extLst>
              <a:ext uri="{FF2B5EF4-FFF2-40B4-BE49-F238E27FC236}">
                <a16:creationId xmlns:a16="http://schemas.microsoft.com/office/drawing/2014/main" id="{A98CDA0E-B2B1-4EEA-AE7E-738597C08290}"/>
              </a:ext>
            </a:extLst>
          </p:cNvPr>
          <p:cNvSpPr txBox="1">
            <a:spLocks/>
          </p:cNvSpPr>
          <p:nvPr/>
        </p:nvSpPr>
        <p:spPr>
          <a:xfrm>
            <a:off x="357186" y="4811846"/>
            <a:ext cx="7920540"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800" b="1" dirty="0">
                <a:solidFill>
                  <a:srgbClr val="FF0000"/>
                </a:solidFill>
              </a:rPr>
              <a:t>Do not:</a:t>
            </a:r>
            <a:endParaRPr lang="en-US" sz="1800" dirty="0">
              <a:solidFill>
                <a:srgbClr val="FF0000"/>
              </a:solidFill>
            </a:endParaRPr>
          </a:p>
          <a:p>
            <a:pPr>
              <a:spcBef>
                <a:spcPts val="300"/>
              </a:spcBef>
              <a:buSzPct val="80000"/>
              <a:buFont typeface="Arial" panose="020B0604020202020204" pitchFamily="34" charset="0"/>
              <a:buChar char="•"/>
            </a:pPr>
            <a:r>
              <a:rPr lang="en-US" sz="1800" dirty="0">
                <a:solidFill>
                  <a:srgbClr val="000000"/>
                </a:solidFill>
              </a:rPr>
              <a:t>Consume excessive alcohol or over-eat before work.</a:t>
            </a:r>
          </a:p>
          <a:p>
            <a:pPr>
              <a:spcBef>
                <a:spcPts val="300"/>
              </a:spcBef>
              <a:buSzPct val="80000"/>
              <a:buFont typeface="Arial" panose="020B0604020202020204" pitchFamily="34" charset="0"/>
              <a:buChar char="•"/>
            </a:pPr>
            <a:r>
              <a:rPr lang="en-US" sz="1800" dirty="0">
                <a:solidFill>
                  <a:srgbClr val="000000"/>
                </a:solidFill>
              </a:rPr>
              <a:t>Continuously skip meals due to work commitments.</a:t>
            </a:r>
            <a:endParaRPr lang="en-SG" sz="1800" dirty="0"/>
          </a:p>
        </p:txBody>
      </p:sp>
    </p:spTree>
    <p:extLst>
      <p:ext uri="{BB962C8B-B14F-4D97-AF65-F5344CB8AC3E}">
        <p14:creationId xmlns:p14="http://schemas.microsoft.com/office/powerpoint/2010/main" val="2783302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0D3F-9DEF-4238-90A1-11435F0BF490}"/>
              </a:ext>
            </a:extLst>
          </p:cNvPr>
          <p:cNvSpPr>
            <a:spLocks noGrp="1"/>
          </p:cNvSpPr>
          <p:nvPr>
            <p:ph type="title"/>
          </p:nvPr>
        </p:nvSpPr>
        <p:spPr/>
        <p:txBody>
          <a:bodyPr/>
          <a:lstStyle/>
          <a:p>
            <a:r>
              <a:rPr lang="en-SG" dirty="0"/>
              <a:t>6.6	Exposure to chemicals</a:t>
            </a:r>
          </a:p>
        </p:txBody>
      </p:sp>
      <p:sp>
        <p:nvSpPr>
          <p:cNvPr id="4" name="Slide Number Placeholder 3">
            <a:extLst>
              <a:ext uri="{FF2B5EF4-FFF2-40B4-BE49-F238E27FC236}">
                <a16:creationId xmlns:a16="http://schemas.microsoft.com/office/drawing/2014/main" id="{B7BF1C49-F599-43D5-A05A-1DA9E69CCC35}"/>
              </a:ext>
            </a:extLst>
          </p:cNvPr>
          <p:cNvSpPr>
            <a:spLocks noGrp="1"/>
          </p:cNvSpPr>
          <p:nvPr>
            <p:ph type="sldNum" sz="quarter" idx="11"/>
          </p:nvPr>
        </p:nvSpPr>
        <p:spPr/>
        <p:txBody>
          <a:bodyPr/>
          <a:lstStyle/>
          <a:p>
            <a:fld id="{8584D53F-AF5E-4723-96CB-40045B6453DE}" type="slidenum">
              <a:rPr lang="en-SG" smtClean="0"/>
              <a:t>47</a:t>
            </a:fld>
            <a:endParaRPr lang="en-SG"/>
          </a:p>
        </p:txBody>
      </p:sp>
      <p:sp>
        <p:nvSpPr>
          <p:cNvPr id="6" name="Text Placeholder 2">
            <a:extLst>
              <a:ext uri="{FF2B5EF4-FFF2-40B4-BE49-F238E27FC236}">
                <a16:creationId xmlns:a16="http://schemas.microsoft.com/office/drawing/2014/main" id="{7A6EF929-3104-45BA-9A85-F3A16F060DA3}"/>
              </a:ext>
            </a:extLst>
          </p:cNvPr>
          <p:cNvSpPr>
            <a:spLocks noGrp="1"/>
          </p:cNvSpPr>
          <p:nvPr>
            <p:ph type="body" sz="quarter" idx="10"/>
          </p:nvPr>
        </p:nvSpPr>
        <p:spPr>
          <a:xfrm>
            <a:off x="358775" y="1712913"/>
            <a:ext cx="8423275" cy="4516437"/>
          </a:xfrm>
        </p:spPr>
        <p:txBody>
          <a:bodyPr/>
          <a:lstStyle/>
          <a:p>
            <a:pPr marL="0" indent="0">
              <a:buNone/>
            </a:pPr>
            <a:r>
              <a:rPr lang="en-US" sz="1800" dirty="0">
                <a:solidFill>
                  <a:prstClr val="black"/>
                </a:solidFill>
              </a:rPr>
              <a:t>Workers </a:t>
            </a:r>
            <a:r>
              <a:rPr lang="en-SG" sz="1800" dirty="0">
                <a:solidFill>
                  <a:prstClr val="black"/>
                </a:solidFill>
              </a:rPr>
              <a:t>who are in </a:t>
            </a:r>
            <a:r>
              <a:rPr lang="en-US" sz="1800" dirty="0">
                <a:solidFill>
                  <a:prstClr val="black"/>
                </a:solidFill>
              </a:rPr>
              <a:t>regular contact with chemicals may experience skin </a:t>
            </a:r>
            <a:r>
              <a:rPr lang="en-US" sz="1800" dirty="0" err="1">
                <a:solidFill>
                  <a:prstClr val="black"/>
                </a:solidFill>
              </a:rPr>
              <a:t>sensitisation</a:t>
            </a:r>
            <a:r>
              <a:rPr lang="en-US" sz="1800" dirty="0">
                <a:solidFill>
                  <a:prstClr val="black"/>
                </a:solidFill>
              </a:rPr>
              <a:t> and/or respiratory problems</a:t>
            </a:r>
            <a:r>
              <a:rPr lang="en-US" sz="1800" dirty="0">
                <a:solidFill>
                  <a:schemeClr val="tx2">
                    <a:lumMod val="50000"/>
                  </a:schemeClr>
                </a:solidFill>
              </a:rPr>
              <a:t>. </a:t>
            </a:r>
          </a:p>
          <a:p>
            <a:pPr marL="0" indent="0">
              <a:buNone/>
            </a:pPr>
            <a:endParaRPr lang="en-SG" dirty="0"/>
          </a:p>
        </p:txBody>
      </p:sp>
      <p:sp>
        <p:nvSpPr>
          <p:cNvPr id="8" name="Text Placeholder 2">
            <a:extLst>
              <a:ext uri="{FF2B5EF4-FFF2-40B4-BE49-F238E27FC236}">
                <a16:creationId xmlns:a16="http://schemas.microsoft.com/office/drawing/2014/main" id="{38E87224-E355-47B5-A00E-CAA4531718A2}"/>
              </a:ext>
            </a:extLst>
          </p:cNvPr>
          <p:cNvSpPr txBox="1">
            <a:spLocks/>
          </p:cNvSpPr>
          <p:nvPr/>
        </p:nvSpPr>
        <p:spPr>
          <a:xfrm>
            <a:off x="362722" y="2405870"/>
            <a:ext cx="8040133"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700" b="1" dirty="0">
                <a:solidFill>
                  <a:srgbClr val="92D050"/>
                </a:solidFill>
              </a:rPr>
              <a:t>Do:</a:t>
            </a:r>
            <a:endParaRPr lang="en-US" sz="1700" dirty="0">
              <a:solidFill>
                <a:schemeClr val="tx1"/>
              </a:solidFill>
            </a:endParaRPr>
          </a:p>
          <a:p>
            <a:pPr>
              <a:spcBef>
                <a:spcPts val="300"/>
              </a:spcBef>
              <a:buSzPct val="80000"/>
              <a:buFont typeface="Arial" panose="020B0604020202020204" pitchFamily="34" charset="0"/>
              <a:buChar char="•"/>
            </a:pPr>
            <a:r>
              <a:rPr lang="en-US" sz="1700" dirty="0">
                <a:solidFill>
                  <a:schemeClr val="tx2">
                    <a:lumMod val="50000"/>
                  </a:schemeClr>
                </a:solidFill>
              </a:rPr>
              <a:t>Read the label on the chemical container to understand the nature of its contents and how it can be handled safely.</a:t>
            </a:r>
          </a:p>
          <a:p>
            <a:pPr>
              <a:spcBef>
                <a:spcPts val="300"/>
              </a:spcBef>
              <a:buSzPct val="80000"/>
              <a:buFont typeface="Arial" panose="020B0604020202020204" pitchFamily="34" charset="0"/>
              <a:buChar char="•"/>
            </a:pPr>
            <a:r>
              <a:rPr lang="en-US" sz="1700" dirty="0">
                <a:solidFill>
                  <a:schemeClr val="tx2">
                    <a:lumMod val="50000"/>
                  </a:schemeClr>
                </a:solidFill>
              </a:rPr>
              <a:t>Check that the chemical container is in good condition.</a:t>
            </a:r>
          </a:p>
          <a:p>
            <a:pPr>
              <a:spcBef>
                <a:spcPts val="300"/>
              </a:spcBef>
              <a:buSzPct val="80000"/>
              <a:buFont typeface="Arial" panose="020B0604020202020204" pitchFamily="34" charset="0"/>
              <a:buChar char="•"/>
            </a:pPr>
            <a:r>
              <a:rPr lang="en-US" sz="1700" dirty="0">
                <a:solidFill>
                  <a:schemeClr val="tx2">
                    <a:lumMod val="50000"/>
                  </a:schemeClr>
                </a:solidFill>
              </a:rPr>
              <a:t>Close containers tightly and return to designated place after use.</a:t>
            </a:r>
          </a:p>
          <a:p>
            <a:pPr>
              <a:spcBef>
                <a:spcPts val="300"/>
              </a:spcBef>
              <a:buSzPct val="80000"/>
              <a:buFont typeface="Arial" panose="020B0604020202020204" pitchFamily="34" charset="0"/>
              <a:buChar char="•"/>
            </a:pPr>
            <a:r>
              <a:rPr lang="en-US" sz="1700" dirty="0">
                <a:solidFill>
                  <a:schemeClr val="tx2">
                    <a:lumMod val="50000"/>
                  </a:schemeClr>
                </a:solidFill>
              </a:rPr>
              <a:t>Ensure there is proper ventilation in the work area when using chemicals.</a:t>
            </a:r>
          </a:p>
          <a:p>
            <a:pPr>
              <a:spcBef>
                <a:spcPts val="300"/>
              </a:spcBef>
              <a:buSzPct val="80000"/>
              <a:buFont typeface="Arial" panose="020B0604020202020204" pitchFamily="34" charset="0"/>
              <a:buChar char="•"/>
            </a:pPr>
            <a:r>
              <a:rPr lang="en-US" sz="1700" dirty="0">
                <a:solidFill>
                  <a:schemeClr val="tx2">
                    <a:lumMod val="50000"/>
                  </a:schemeClr>
                </a:solidFill>
              </a:rPr>
              <a:t>Use the appropriate PPE (</a:t>
            </a:r>
            <a:r>
              <a:rPr lang="en-US" sz="1700" dirty="0" err="1">
                <a:solidFill>
                  <a:schemeClr val="tx2">
                    <a:lumMod val="50000"/>
                  </a:schemeClr>
                </a:solidFill>
              </a:rPr>
              <a:t>e,g</a:t>
            </a:r>
            <a:r>
              <a:rPr lang="en-US" sz="1700" dirty="0">
                <a:solidFill>
                  <a:schemeClr val="tx2">
                    <a:lumMod val="50000"/>
                  </a:schemeClr>
                </a:solidFill>
              </a:rPr>
              <a:t>, face shield, gloves apron) to protect against chemical contact.</a:t>
            </a:r>
          </a:p>
          <a:p>
            <a:pPr marL="0" indent="0">
              <a:buFont typeface="Arial"/>
              <a:buNone/>
            </a:pPr>
            <a:endParaRPr lang="en-SG" dirty="0"/>
          </a:p>
        </p:txBody>
      </p:sp>
    </p:spTree>
    <p:extLst>
      <p:ext uri="{BB962C8B-B14F-4D97-AF65-F5344CB8AC3E}">
        <p14:creationId xmlns:p14="http://schemas.microsoft.com/office/powerpoint/2010/main" val="3308609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0D3F-9DEF-4238-90A1-11435F0BF490}"/>
              </a:ext>
            </a:extLst>
          </p:cNvPr>
          <p:cNvSpPr>
            <a:spLocks noGrp="1"/>
          </p:cNvSpPr>
          <p:nvPr>
            <p:ph type="title"/>
          </p:nvPr>
        </p:nvSpPr>
        <p:spPr/>
        <p:txBody>
          <a:bodyPr/>
          <a:lstStyle/>
          <a:p>
            <a:r>
              <a:rPr lang="en-SG" dirty="0"/>
              <a:t>	Exposure to chemicals</a:t>
            </a:r>
          </a:p>
        </p:txBody>
      </p:sp>
      <p:sp>
        <p:nvSpPr>
          <p:cNvPr id="4" name="Slide Number Placeholder 3">
            <a:extLst>
              <a:ext uri="{FF2B5EF4-FFF2-40B4-BE49-F238E27FC236}">
                <a16:creationId xmlns:a16="http://schemas.microsoft.com/office/drawing/2014/main" id="{B7BF1C49-F599-43D5-A05A-1DA9E69CCC35}"/>
              </a:ext>
            </a:extLst>
          </p:cNvPr>
          <p:cNvSpPr>
            <a:spLocks noGrp="1"/>
          </p:cNvSpPr>
          <p:nvPr>
            <p:ph type="sldNum" sz="quarter" idx="11"/>
          </p:nvPr>
        </p:nvSpPr>
        <p:spPr/>
        <p:txBody>
          <a:bodyPr/>
          <a:lstStyle/>
          <a:p>
            <a:fld id="{8584D53F-AF5E-4723-96CB-40045B6453DE}" type="slidenum">
              <a:rPr lang="en-SG" smtClean="0"/>
              <a:t>48</a:t>
            </a:fld>
            <a:endParaRPr lang="en-SG"/>
          </a:p>
        </p:txBody>
      </p:sp>
      <p:sp>
        <p:nvSpPr>
          <p:cNvPr id="6" name="Text Placeholder 2">
            <a:extLst>
              <a:ext uri="{FF2B5EF4-FFF2-40B4-BE49-F238E27FC236}">
                <a16:creationId xmlns:a16="http://schemas.microsoft.com/office/drawing/2014/main" id="{7A6EF929-3104-45BA-9A85-F3A16F060DA3}"/>
              </a:ext>
            </a:extLst>
          </p:cNvPr>
          <p:cNvSpPr>
            <a:spLocks noGrp="1"/>
          </p:cNvSpPr>
          <p:nvPr>
            <p:ph type="body" sz="quarter" idx="10"/>
          </p:nvPr>
        </p:nvSpPr>
        <p:spPr>
          <a:xfrm>
            <a:off x="358775" y="1712913"/>
            <a:ext cx="8423275" cy="4516437"/>
          </a:xfrm>
        </p:spPr>
        <p:txBody>
          <a:bodyPr/>
          <a:lstStyle/>
          <a:p>
            <a:pPr marL="0" indent="0">
              <a:buNone/>
            </a:pPr>
            <a:endParaRPr lang="en-SG" dirty="0"/>
          </a:p>
        </p:txBody>
      </p:sp>
      <p:sp>
        <p:nvSpPr>
          <p:cNvPr id="8" name="Text Placeholder 2">
            <a:extLst>
              <a:ext uri="{FF2B5EF4-FFF2-40B4-BE49-F238E27FC236}">
                <a16:creationId xmlns:a16="http://schemas.microsoft.com/office/drawing/2014/main" id="{38E87224-E355-47B5-A00E-CAA4531718A2}"/>
              </a:ext>
            </a:extLst>
          </p:cNvPr>
          <p:cNvSpPr txBox="1">
            <a:spLocks/>
          </p:cNvSpPr>
          <p:nvPr/>
        </p:nvSpPr>
        <p:spPr>
          <a:xfrm>
            <a:off x="362722" y="2405870"/>
            <a:ext cx="8040133"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SG" dirty="0"/>
          </a:p>
        </p:txBody>
      </p:sp>
      <p:sp>
        <p:nvSpPr>
          <p:cNvPr id="10" name="Text Placeholder 2">
            <a:extLst>
              <a:ext uri="{FF2B5EF4-FFF2-40B4-BE49-F238E27FC236}">
                <a16:creationId xmlns:a16="http://schemas.microsoft.com/office/drawing/2014/main" id="{63022E15-25BD-4ED0-9BFF-C23972D6C528}"/>
              </a:ext>
            </a:extLst>
          </p:cNvPr>
          <p:cNvSpPr txBox="1">
            <a:spLocks/>
          </p:cNvSpPr>
          <p:nvPr/>
        </p:nvSpPr>
        <p:spPr>
          <a:xfrm>
            <a:off x="357186" y="1778099"/>
            <a:ext cx="7920540" cy="4727575"/>
          </a:xfrm>
          <a:prstGeom prst="rect">
            <a:avLst/>
          </a:prstGeom>
        </p:spPr>
        <p:txBody>
          <a:bodyPr/>
          <a:lstStyle>
            <a:lvl1pPr marL="342891" indent="-342891" algn="l" defTabSz="457189" rtl="0" eaLnBrk="1" latinLnBrk="0" hangingPunct="1">
              <a:spcBef>
                <a:spcPct val="20000"/>
              </a:spcBef>
              <a:buFont typeface="Arial"/>
              <a:buChar char="•"/>
              <a:defRPr sz="2400" kern="1200">
                <a:solidFill>
                  <a:srgbClr val="5D6367"/>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5D6367"/>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rgbClr val="5D6367"/>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rgbClr val="5D6367"/>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rgbClr val="5D6367"/>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300"/>
              </a:spcBef>
              <a:buClr>
                <a:schemeClr val="accent2">
                  <a:lumMod val="60000"/>
                  <a:lumOff val="40000"/>
                </a:schemeClr>
              </a:buClr>
              <a:buSzPct val="80000"/>
              <a:buFont typeface="Arial"/>
              <a:buNone/>
              <a:defRPr/>
            </a:pPr>
            <a:r>
              <a:rPr lang="en-US" sz="1700" b="1" dirty="0">
                <a:solidFill>
                  <a:srgbClr val="FF0000"/>
                </a:solidFill>
              </a:rPr>
              <a:t>Do not:</a:t>
            </a:r>
            <a:endParaRPr lang="en-US" sz="1700" dirty="0">
              <a:solidFill>
                <a:srgbClr val="FF0000"/>
              </a:solidFill>
            </a:endParaRPr>
          </a:p>
          <a:p>
            <a:pPr>
              <a:spcBef>
                <a:spcPts val="300"/>
              </a:spcBef>
              <a:buSzPct val="80000"/>
              <a:buFont typeface="Arial" panose="020B0604020202020204" pitchFamily="34" charset="0"/>
              <a:buChar char="•"/>
            </a:pPr>
            <a:r>
              <a:rPr lang="en-US" sz="1700" dirty="0">
                <a:solidFill>
                  <a:srgbClr val="000000"/>
                </a:solidFill>
              </a:rPr>
              <a:t>Use chemicals without knowing its nature.</a:t>
            </a:r>
          </a:p>
          <a:p>
            <a:pPr>
              <a:spcBef>
                <a:spcPts val="300"/>
              </a:spcBef>
              <a:buSzPct val="80000"/>
              <a:buFont typeface="Arial" panose="020B0604020202020204" pitchFamily="34" charset="0"/>
              <a:buChar char="•"/>
            </a:pPr>
            <a:r>
              <a:rPr lang="en-US" sz="1700" dirty="0">
                <a:solidFill>
                  <a:srgbClr val="000000"/>
                </a:solidFill>
              </a:rPr>
              <a:t>Store incompatible chemicals together.</a:t>
            </a:r>
          </a:p>
          <a:p>
            <a:pPr>
              <a:spcBef>
                <a:spcPts val="300"/>
              </a:spcBef>
              <a:buSzPct val="80000"/>
              <a:buFont typeface="Arial" panose="020B0604020202020204" pitchFamily="34" charset="0"/>
              <a:buChar char="•"/>
            </a:pPr>
            <a:r>
              <a:rPr lang="en-US" sz="1700" dirty="0">
                <a:solidFill>
                  <a:srgbClr val="000000"/>
                </a:solidFill>
              </a:rPr>
              <a:t>Try to contain a chemical spill unless equipped with a proper spill kit</a:t>
            </a:r>
            <a:r>
              <a:rPr lang="en-US" sz="1800" dirty="0">
                <a:solidFill>
                  <a:srgbClr val="000000"/>
                </a:solidFill>
              </a:rPr>
              <a:t>.</a:t>
            </a:r>
            <a:endParaRPr lang="en-SG" sz="1800" dirty="0"/>
          </a:p>
        </p:txBody>
      </p:sp>
    </p:spTree>
    <p:extLst>
      <p:ext uri="{BB962C8B-B14F-4D97-AF65-F5344CB8AC3E}">
        <p14:creationId xmlns:p14="http://schemas.microsoft.com/office/powerpoint/2010/main" val="666204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A41233-EB3D-4414-949B-DE3BFCB21E63}"/>
              </a:ext>
            </a:extLst>
          </p:cNvPr>
          <p:cNvSpPr>
            <a:spLocks noGrp="1"/>
          </p:cNvSpPr>
          <p:nvPr>
            <p:ph type="sldNum" sz="quarter" idx="11"/>
          </p:nvPr>
        </p:nvSpPr>
        <p:spPr/>
        <p:txBody>
          <a:bodyPr/>
          <a:lstStyle/>
          <a:p>
            <a:fld id="{8584D53F-AF5E-4723-96CB-40045B6453DE}" type="slidenum">
              <a:rPr lang="en-SG" smtClean="0"/>
              <a:t>49</a:t>
            </a:fld>
            <a:endParaRPr lang="en-SG"/>
          </a:p>
        </p:txBody>
      </p:sp>
      <p:sp>
        <p:nvSpPr>
          <p:cNvPr id="3" name="Text Placeholder 1">
            <a:extLst>
              <a:ext uri="{FF2B5EF4-FFF2-40B4-BE49-F238E27FC236}">
                <a16:creationId xmlns:a16="http://schemas.microsoft.com/office/drawing/2014/main" id="{C28CAA32-DB9B-4688-9CD3-4389BE95D87D}"/>
              </a:ext>
            </a:extLst>
          </p:cNvPr>
          <p:cNvSpPr txBox="1">
            <a:spLocks/>
          </p:cNvSpPr>
          <p:nvPr/>
        </p:nvSpPr>
        <p:spPr>
          <a:xfrm>
            <a:off x="0" y="2527392"/>
            <a:ext cx="9144000" cy="929217"/>
          </a:xfrm>
          <a:prstGeom prst="rect">
            <a:avLst/>
          </a:prstGeom>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SG" b="1" dirty="0"/>
              <a:t>                                     END</a:t>
            </a:r>
          </a:p>
        </p:txBody>
      </p:sp>
    </p:spTree>
    <p:extLst>
      <p:ext uri="{BB962C8B-B14F-4D97-AF65-F5344CB8AC3E}">
        <p14:creationId xmlns:p14="http://schemas.microsoft.com/office/powerpoint/2010/main" val="162422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F529-0891-46ED-B332-5F41512356B6}"/>
              </a:ext>
            </a:extLst>
          </p:cNvPr>
          <p:cNvSpPr>
            <a:spLocks noGrp="1"/>
          </p:cNvSpPr>
          <p:nvPr>
            <p:ph type="title"/>
          </p:nvPr>
        </p:nvSpPr>
        <p:spPr/>
        <p:txBody>
          <a:bodyPr/>
          <a:lstStyle/>
          <a:p>
            <a:r>
              <a:rPr lang="en-GB" dirty="0">
                <a:latin typeface="Calibri" pitchFamily="34" charset="0"/>
              </a:rPr>
              <a:t>Workplace Safety &amp; Health (WSH) Policy</a:t>
            </a:r>
            <a:endParaRPr lang="en-SG" dirty="0"/>
          </a:p>
        </p:txBody>
      </p:sp>
      <p:sp>
        <p:nvSpPr>
          <p:cNvPr id="4" name="Slide Number Placeholder 3">
            <a:extLst>
              <a:ext uri="{FF2B5EF4-FFF2-40B4-BE49-F238E27FC236}">
                <a16:creationId xmlns:a16="http://schemas.microsoft.com/office/drawing/2014/main" id="{B5342256-830A-49BF-AA07-F3E9AC6BA8C2}"/>
              </a:ext>
            </a:extLst>
          </p:cNvPr>
          <p:cNvSpPr>
            <a:spLocks noGrp="1"/>
          </p:cNvSpPr>
          <p:nvPr>
            <p:ph type="sldNum" sz="quarter" idx="11"/>
          </p:nvPr>
        </p:nvSpPr>
        <p:spPr/>
        <p:txBody>
          <a:bodyPr/>
          <a:lstStyle/>
          <a:p>
            <a:fld id="{8584D53F-AF5E-4723-96CB-40045B6453DE}" type="slidenum">
              <a:rPr lang="en-SG" smtClean="0"/>
              <a:t>5</a:t>
            </a:fld>
            <a:endParaRPr lang="en-SG"/>
          </a:p>
        </p:txBody>
      </p:sp>
      <p:sp>
        <p:nvSpPr>
          <p:cNvPr id="5" name="Rectangle 4">
            <a:extLst>
              <a:ext uri="{FF2B5EF4-FFF2-40B4-BE49-F238E27FC236}">
                <a16:creationId xmlns:a16="http://schemas.microsoft.com/office/drawing/2014/main" id="{7BBDE05D-6DE5-4F0A-873D-9CB518AA5B4E}"/>
              </a:ext>
            </a:extLst>
          </p:cNvPr>
          <p:cNvSpPr/>
          <p:nvPr/>
        </p:nvSpPr>
        <p:spPr>
          <a:xfrm>
            <a:off x="838200" y="2133600"/>
            <a:ext cx="7162800" cy="2590800"/>
          </a:xfrm>
          <a:prstGeom prst="rect">
            <a:avLst/>
          </a:prstGeom>
          <a:solidFill>
            <a:schemeClr val="accent2">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2">
                    <a:lumMod val="50000"/>
                  </a:schemeClr>
                </a:solidFill>
              </a:rPr>
              <a:t>Insert your company’s </a:t>
            </a:r>
          </a:p>
          <a:p>
            <a:pPr algn="ctr"/>
            <a:r>
              <a:rPr lang="en-GB" sz="2000" dirty="0">
                <a:solidFill>
                  <a:schemeClr val="tx2">
                    <a:lumMod val="50000"/>
                  </a:schemeClr>
                </a:solidFill>
              </a:rPr>
              <a:t>WSH Policy here.  </a:t>
            </a:r>
          </a:p>
        </p:txBody>
      </p:sp>
    </p:spTree>
    <p:extLst>
      <p:ext uri="{BB962C8B-B14F-4D97-AF65-F5344CB8AC3E}">
        <p14:creationId xmlns:p14="http://schemas.microsoft.com/office/powerpoint/2010/main" val="104319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C246-06C5-4840-ADD2-D200C6396E8C}"/>
              </a:ext>
            </a:extLst>
          </p:cNvPr>
          <p:cNvSpPr>
            <a:spLocks noGrp="1"/>
          </p:cNvSpPr>
          <p:nvPr>
            <p:ph type="title"/>
          </p:nvPr>
        </p:nvSpPr>
        <p:spPr/>
        <p:txBody>
          <a:bodyPr/>
          <a:lstStyle/>
          <a:p>
            <a:r>
              <a:rPr lang="en-GB" dirty="0">
                <a:latin typeface="Calibri" pitchFamily="34" charset="0"/>
              </a:rPr>
              <a:t>2. WSH Rules and Regulations</a:t>
            </a:r>
            <a:endParaRPr lang="en-SG" dirty="0"/>
          </a:p>
        </p:txBody>
      </p:sp>
      <p:sp>
        <p:nvSpPr>
          <p:cNvPr id="3" name="Text Placeholder 2">
            <a:extLst>
              <a:ext uri="{FF2B5EF4-FFF2-40B4-BE49-F238E27FC236}">
                <a16:creationId xmlns:a16="http://schemas.microsoft.com/office/drawing/2014/main" id="{BAF7919A-F5F8-4DEF-A86E-585CD66368D5}"/>
              </a:ext>
            </a:extLst>
          </p:cNvPr>
          <p:cNvSpPr>
            <a:spLocks noGrp="1"/>
          </p:cNvSpPr>
          <p:nvPr>
            <p:ph type="body" sz="quarter" idx="10"/>
          </p:nvPr>
        </p:nvSpPr>
        <p:spPr>
          <a:xfrm>
            <a:off x="297195" y="1608348"/>
            <a:ext cx="8546433" cy="4516166"/>
          </a:xfrm>
        </p:spPr>
        <p:txBody>
          <a:bodyPr/>
          <a:lstStyle/>
          <a:p>
            <a:pPr marL="457200" indent="-457200">
              <a:buFont typeface="Arial"/>
              <a:buAutoNum type="arabicPeriod"/>
            </a:pPr>
            <a:r>
              <a:rPr lang="en-SG" sz="1800" dirty="0">
                <a:solidFill>
                  <a:schemeClr val="tx2">
                    <a:lumMod val="50000"/>
                  </a:schemeClr>
                </a:solidFill>
              </a:rPr>
              <a:t>Follow </a:t>
            </a:r>
            <a:r>
              <a:rPr lang="en-US" sz="1800" dirty="0">
                <a:solidFill>
                  <a:schemeClr val="tx2">
                    <a:lumMod val="50000"/>
                  </a:schemeClr>
                </a:solidFill>
              </a:rPr>
              <a:t>all safe work procedures (SWP) and instructions.</a:t>
            </a:r>
          </a:p>
          <a:p>
            <a:pPr marL="457200" indent="-457200">
              <a:buFont typeface="Arial"/>
              <a:buAutoNum type="arabicPeriod"/>
            </a:pPr>
            <a:r>
              <a:rPr lang="en-SG" sz="1800" dirty="0">
                <a:solidFill>
                  <a:schemeClr val="tx2">
                    <a:lumMod val="50000"/>
                  </a:schemeClr>
                </a:solidFill>
              </a:rPr>
              <a:t>Report </a:t>
            </a:r>
            <a:r>
              <a:rPr lang="en-US" sz="1800" dirty="0">
                <a:solidFill>
                  <a:schemeClr val="tx2">
                    <a:lumMod val="50000"/>
                  </a:schemeClr>
                </a:solidFill>
              </a:rPr>
              <a:t>all unsafe work conditions and unsafe work practices to your supervisor or WSH Officer.</a:t>
            </a:r>
          </a:p>
          <a:p>
            <a:pPr marL="457200" indent="-457200">
              <a:buFont typeface="Arial"/>
              <a:buAutoNum type="arabicPeriod"/>
            </a:pPr>
            <a:r>
              <a:rPr lang="en-US" sz="1800" dirty="0">
                <a:solidFill>
                  <a:schemeClr val="tx2">
                    <a:lumMod val="50000"/>
                  </a:schemeClr>
                </a:solidFill>
              </a:rPr>
              <a:t>…</a:t>
            </a:r>
          </a:p>
          <a:p>
            <a:pPr marL="457200" indent="-457200">
              <a:buFont typeface="Arial"/>
              <a:buAutoNum type="arabicPeriod"/>
            </a:pPr>
            <a:endParaRPr lang="en-US" sz="1800" dirty="0">
              <a:solidFill>
                <a:schemeClr val="tx2">
                  <a:lumMod val="50000"/>
                </a:schemeClr>
              </a:solidFill>
            </a:endParaRPr>
          </a:p>
          <a:p>
            <a:pPr marL="457200" indent="-457200">
              <a:buFont typeface="Arial"/>
              <a:buAutoNum type="arabicPeriod"/>
            </a:pPr>
            <a:r>
              <a:rPr lang="en-US" sz="1800" dirty="0">
                <a:solidFill>
                  <a:schemeClr val="tx2">
                    <a:lumMod val="50000"/>
                  </a:schemeClr>
                </a:solidFill>
              </a:rPr>
              <a:t>…</a:t>
            </a:r>
          </a:p>
          <a:p>
            <a:pPr marL="457200" indent="-457200">
              <a:buFont typeface="Arial"/>
              <a:buAutoNum type="arabicPeriod"/>
            </a:pPr>
            <a:endParaRPr lang="en-US" sz="1800" dirty="0">
              <a:solidFill>
                <a:schemeClr val="tx2">
                  <a:lumMod val="50000"/>
                </a:schemeClr>
              </a:solidFill>
            </a:endParaRPr>
          </a:p>
          <a:p>
            <a:pPr marL="457200" indent="-457200">
              <a:buFont typeface="Arial"/>
              <a:buAutoNum type="arabicPeriod"/>
            </a:pPr>
            <a:r>
              <a:rPr lang="en-US" sz="1800" dirty="0">
                <a:solidFill>
                  <a:schemeClr val="tx2">
                    <a:lumMod val="50000"/>
                  </a:schemeClr>
                </a:solidFill>
              </a:rPr>
              <a:t>…</a:t>
            </a:r>
          </a:p>
        </p:txBody>
      </p:sp>
      <p:sp>
        <p:nvSpPr>
          <p:cNvPr id="4" name="Slide Number Placeholder 3">
            <a:extLst>
              <a:ext uri="{FF2B5EF4-FFF2-40B4-BE49-F238E27FC236}">
                <a16:creationId xmlns:a16="http://schemas.microsoft.com/office/drawing/2014/main" id="{A66DEDB0-22AF-4B3E-B615-C7D46A065BE6}"/>
              </a:ext>
            </a:extLst>
          </p:cNvPr>
          <p:cNvSpPr>
            <a:spLocks noGrp="1"/>
          </p:cNvSpPr>
          <p:nvPr>
            <p:ph type="sldNum" sz="quarter" idx="11"/>
          </p:nvPr>
        </p:nvSpPr>
        <p:spPr/>
        <p:txBody>
          <a:bodyPr/>
          <a:lstStyle/>
          <a:p>
            <a:fld id="{8584D53F-AF5E-4723-96CB-40045B6453DE}" type="slidenum">
              <a:rPr lang="en-SG" smtClean="0"/>
              <a:t>6</a:t>
            </a:fld>
            <a:endParaRPr lang="en-SG"/>
          </a:p>
        </p:txBody>
      </p:sp>
      <p:sp>
        <p:nvSpPr>
          <p:cNvPr id="6" name="Rectangle 5">
            <a:extLst>
              <a:ext uri="{FF2B5EF4-FFF2-40B4-BE49-F238E27FC236}">
                <a16:creationId xmlns:a16="http://schemas.microsoft.com/office/drawing/2014/main" id="{B2C7BDCE-E9A3-4028-939A-BA0A6946BDD2}"/>
              </a:ext>
            </a:extLst>
          </p:cNvPr>
          <p:cNvSpPr/>
          <p:nvPr/>
        </p:nvSpPr>
        <p:spPr>
          <a:xfrm>
            <a:off x="1124072" y="2568472"/>
            <a:ext cx="7530695" cy="1980229"/>
          </a:xfrm>
          <a:prstGeom prst="rect">
            <a:avLst/>
          </a:prstGeom>
          <a:solidFill>
            <a:schemeClr val="accent2">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2">
                    <a:lumMod val="50000"/>
                  </a:schemeClr>
                </a:solidFill>
              </a:rPr>
              <a:t>Please insert your organisation specific WSH rules and </a:t>
            </a:r>
            <a:r>
              <a:rPr lang="en-GB" sz="1800" dirty="0" err="1">
                <a:solidFill>
                  <a:schemeClr val="tx2">
                    <a:lumMod val="50000"/>
                  </a:schemeClr>
                </a:solidFill>
              </a:rPr>
              <a:t>regulations.here</a:t>
            </a:r>
            <a:r>
              <a:rPr lang="en-GB" sz="1800" dirty="0">
                <a:solidFill>
                  <a:schemeClr val="tx2">
                    <a:lumMod val="50000"/>
                  </a:schemeClr>
                </a:solidFill>
              </a:rPr>
              <a:t>. This can include work flow processes, equipment operation and maintenance, emergency response etc.</a:t>
            </a:r>
          </a:p>
          <a:p>
            <a:r>
              <a:rPr lang="en-GB" sz="1800" dirty="0">
                <a:solidFill>
                  <a:schemeClr val="tx2">
                    <a:lumMod val="50000"/>
                  </a:schemeClr>
                </a:solidFill>
              </a:rPr>
              <a:t>Emphasise on the Risk Management programme to prevent injury and ill health to employees.</a:t>
            </a:r>
          </a:p>
          <a:p>
            <a:r>
              <a:rPr lang="en-US" sz="1800" dirty="0">
                <a:solidFill>
                  <a:schemeClr val="tx2">
                    <a:lumMod val="50000"/>
                  </a:schemeClr>
                </a:solidFill>
              </a:rPr>
              <a:t>Includes Workplace Health </a:t>
            </a:r>
            <a:r>
              <a:rPr lang="en-US" sz="1800" dirty="0" err="1">
                <a:solidFill>
                  <a:schemeClr val="tx2">
                    <a:lumMod val="50000"/>
                  </a:schemeClr>
                </a:solidFill>
              </a:rPr>
              <a:t>programmes</a:t>
            </a:r>
            <a:r>
              <a:rPr lang="en-US" sz="1800" dirty="0">
                <a:solidFill>
                  <a:schemeClr val="tx2">
                    <a:lumMod val="50000"/>
                  </a:schemeClr>
                </a:solidFill>
              </a:rPr>
              <a:t>/initiatives for staff well-being, where applicable too.</a:t>
            </a:r>
            <a:endParaRPr lang="en-GB" sz="1800" dirty="0">
              <a:solidFill>
                <a:schemeClr val="tx2">
                  <a:lumMod val="50000"/>
                </a:schemeClr>
              </a:solidFill>
            </a:endParaRPr>
          </a:p>
        </p:txBody>
      </p:sp>
    </p:spTree>
    <p:extLst>
      <p:ext uri="{BB962C8B-B14F-4D97-AF65-F5344CB8AC3E}">
        <p14:creationId xmlns:p14="http://schemas.microsoft.com/office/powerpoint/2010/main" val="313774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9C79-ACE6-4890-95F0-2EB78567E86D}"/>
              </a:ext>
            </a:extLst>
          </p:cNvPr>
          <p:cNvSpPr>
            <a:spLocks noGrp="1"/>
          </p:cNvSpPr>
          <p:nvPr>
            <p:ph type="title"/>
          </p:nvPr>
        </p:nvSpPr>
        <p:spPr/>
        <p:txBody>
          <a:bodyPr/>
          <a:lstStyle/>
          <a:p>
            <a:r>
              <a:rPr lang="en-SG" dirty="0"/>
              <a:t>3. Risk Assessment</a:t>
            </a:r>
          </a:p>
        </p:txBody>
      </p:sp>
      <p:sp>
        <p:nvSpPr>
          <p:cNvPr id="3" name="Text Placeholder 2">
            <a:extLst>
              <a:ext uri="{FF2B5EF4-FFF2-40B4-BE49-F238E27FC236}">
                <a16:creationId xmlns:a16="http://schemas.microsoft.com/office/drawing/2014/main" id="{CFABC16F-9AD0-48B4-88A5-AF2364F6727A}"/>
              </a:ext>
            </a:extLst>
          </p:cNvPr>
          <p:cNvSpPr>
            <a:spLocks noGrp="1"/>
          </p:cNvSpPr>
          <p:nvPr>
            <p:ph type="body" sz="quarter" idx="10"/>
          </p:nvPr>
        </p:nvSpPr>
        <p:spPr/>
        <p:txBody>
          <a:bodyPr/>
          <a:lstStyle/>
          <a:p>
            <a:pPr>
              <a:buFont typeface="Arial" panose="020B0604020202020204" pitchFamily="34" charset="0"/>
              <a:buChar char="•"/>
            </a:pPr>
            <a:r>
              <a:rPr lang="en-SG" sz="2000" dirty="0">
                <a:solidFill>
                  <a:schemeClr val="tx2">
                    <a:lumMod val="50000"/>
                  </a:schemeClr>
                </a:solidFill>
              </a:rPr>
              <a:t>We can do our part to ensure a safe workplace for everyone.</a:t>
            </a:r>
          </a:p>
          <a:p>
            <a:pPr>
              <a:buFont typeface="Wingdings" panose="05000000000000000000" pitchFamily="2" charset="2"/>
              <a:buChar char="q"/>
            </a:pPr>
            <a:endParaRPr lang="en-SG" sz="2000" dirty="0">
              <a:solidFill>
                <a:schemeClr val="tx2">
                  <a:lumMod val="50000"/>
                </a:schemeClr>
              </a:solidFill>
            </a:endParaRPr>
          </a:p>
          <a:p>
            <a:pPr>
              <a:buFont typeface="Arial" panose="020B0604020202020204" pitchFamily="34" charset="0"/>
              <a:buChar char="•"/>
            </a:pPr>
            <a:r>
              <a:rPr lang="en-SG" sz="2000" dirty="0">
                <a:solidFill>
                  <a:schemeClr val="tx2">
                    <a:lumMod val="50000"/>
                  </a:schemeClr>
                </a:solidFill>
              </a:rPr>
              <a:t>Simple risk assessment using </a:t>
            </a:r>
            <a:r>
              <a:rPr lang="en-SG" b="1" dirty="0">
                <a:solidFill>
                  <a:srgbClr val="92D050"/>
                </a:solidFill>
              </a:rPr>
              <a:t>Look.</a:t>
            </a:r>
            <a:r>
              <a:rPr lang="en-SG" dirty="0"/>
              <a:t> </a:t>
            </a:r>
            <a:r>
              <a:rPr lang="en-SG" b="1" dirty="0">
                <a:solidFill>
                  <a:srgbClr val="92D050"/>
                </a:solidFill>
              </a:rPr>
              <a:t>Think.</a:t>
            </a:r>
            <a:r>
              <a:rPr lang="en-SG" dirty="0">
                <a:solidFill>
                  <a:srgbClr val="92D050"/>
                </a:solidFill>
              </a:rPr>
              <a:t> </a:t>
            </a:r>
            <a:r>
              <a:rPr lang="en-SG" b="1" dirty="0">
                <a:solidFill>
                  <a:srgbClr val="92D050"/>
                </a:solidFill>
              </a:rPr>
              <a:t>Do</a:t>
            </a:r>
            <a:r>
              <a:rPr lang="en-SG" sz="2000" b="1" dirty="0">
                <a:solidFill>
                  <a:srgbClr val="92D050"/>
                </a:solidFill>
              </a:rPr>
              <a:t>.</a:t>
            </a:r>
          </a:p>
          <a:p>
            <a:pPr marL="0" indent="0">
              <a:buNone/>
            </a:pPr>
            <a:endParaRPr lang="en-SG" sz="2000" b="1" dirty="0">
              <a:solidFill>
                <a:srgbClr val="92D050"/>
              </a:solidFill>
            </a:endParaRPr>
          </a:p>
          <a:p>
            <a:pPr lvl="1">
              <a:buClr>
                <a:srgbClr val="000000"/>
              </a:buClr>
              <a:buFont typeface="Arial" panose="020B0604020202020204" pitchFamily="34" charset="0"/>
              <a:buChar char="•"/>
            </a:pPr>
            <a:r>
              <a:rPr lang="en-SG" b="1" dirty="0">
                <a:solidFill>
                  <a:srgbClr val="92D050"/>
                </a:solidFill>
              </a:rPr>
              <a:t>Look</a:t>
            </a:r>
            <a:r>
              <a:rPr lang="en-SG" dirty="0"/>
              <a:t> </a:t>
            </a:r>
            <a:r>
              <a:rPr lang="en-SG" dirty="0">
                <a:solidFill>
                  <a:srgbClr val="000000"/>
                </a:solidFill>
              </a:rPr>
              <a:t>out for danger or potential risk(s).</a:t>
            </a:r>
          </a:p>
          <a:p>
            <a:pPr lvl="1">
              <a:buClr>
                <a:srgbClr val="000000"/>
              </a:buClr>
              <a:buFont typeface="Arial" panose="020B0604020202020204" pitchFamily="34" charset="0"/>
              <a:buChar char="•"/>
            </a:pPr>
            <a:r>
              <a:rPr lang="en-SG" b="1" dirty="0">
                <a:solidFill>
                  <a:srgbClr val="92D050"/>
                </a:solidFill>
              </a:rPr>
              <a:t>Think</a:t>
            </a:r>
            <a:r>
              <a:rPr lang="en-SG" dirty="0"/>
              <a:t> </a:t>
            </a:r>
            <a:r>
              <a:rPr lang="en-SG" dirty="0">
                <a:solidFill>
                  <a:srgbClr val="000000"/>
                </a:solidFill>
              </a:rPr>
              <a:t>of how to protect yourself and fellow co-workers.</a:t>
            </a:r>
          </a:p>
          <a:p>
            <a:pPr lvl="1">
              <a:buClr>
                <a:srgbClr val="000000"/>
              </a:buClr>
              <a:buFont typeface="Arial" panose="020B0604020202020204" pitchFamily="34" charset="0"/>
              <a:buChar char="•"/>
            </a:pPr>
            <a:r>
              <a:rPr lang="en-SG" b="1" dirty="0">
                <a:solidFill>
                  <a:srgbClr val="92D050"/>
                </a:solidFill>
              </a:rPr>
              <a:t>Do</a:t>
            </a:r>
            <a:r>
              <a:rPr lang="en-SG" dirty="0"/>
              <a:t> </a:t>
            </a:r>
            <a:r>
              <a:rPr lang="en-SG" dirty="0">
                <a:solidFill>
                  <a:srgbClr val="000000"/>
                </a:solidFill>
              </a:rPr>
              <a:t>your work safely.</a:t>
            </a:r>
          </a:p>
          <a:p>
            <a:pPr marL="0" indent="0">
              <a:buNone/>
            </a:pPr>
            <a:endParaRPr lang="en-SG" sz="2000" dirty="0"/>
          </a:p>
          <a:p>
            <a:pPr marL="0" indent="0">
              <a:buNone/>
            </a:pPr>
            <a:endParaRPr lang="en-SG" sz="2000" dirty="0">
              <a:solidFill>
                <a:schemeClr val="tx2">
                  <a:lumMod val="50000"/>
                </a:schemeClr>
              </a:solidFill>
            </a:endParaRPr>
          </a:p>
        </p:txBody>
      </p:sp>
      <p:sp>
        <p:nvSpPr>
          <p:cNvPr id="4" name="Slide Number Placeholder 3">
            <a:extLst>
              <a:ext uri="{FF2B5EF4-FFF2-40B4-BE49-F238E27FC236}">
                <a16:creationId xmlns:a16="http://schemas.microsoft.com/office/drawing/2014/main" id="{126F1415-D55B-4A71-AC4C-F854D4FA1114}"/>
              </a:ext>
            </a:extLst>
          </p:cNvPr>
          <p:cNvSpPr>
            <a:spLocks noGrp="1"/>
          </p:cNvSpPr>
          <p:nvPr>
            <p:ph type="sldNum" sz="quarter" idx="11"/>
          </p:nvPr>
        </p:nvSpPr>
        <p:spPr/>
        <p:txBody>
          <a:bodyPr/>
          <a:lstStyle/>
          <a:p>
            <a:fld id="{8584D53F-AF5E-4723-96CB-40045B6453DE}" type="slidenum">
              <a:rPr lang="en-SG" smtClean="0"/>
              <a:t>7</a:t>
            </a:fld>
            <a:endParaRPr lang="en-SG"/>
          </a:p>
        </p:txBody>
      </p:sp>
    </p:spTree>
    <p:extLst>
      <p:ext uri="{BB962C8B-B14F-4D97-AF65-F5344CB8AC3E}">
        <p14:creationId xmlns:p14="http://schemas.microsoft.com/office/powerpoint/2010/main" val="21490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82AA-BAC0-42B9-82FB-47B284ECD34B}"/>
              </a:ext>
            </a:extLst>
          </p:cNvPr>
          <p:cNvSpPr>
            <a:spLocks noGrp="1"/>
          </p:cNvSpPr>
          <p:nvPr>
            <p:ph type="title"/>
          </p:nvPr>
        </p:nvSpPr>
        <p:spPr/>
        <p:txBody>
          <a:bodyPr/>
          <a:lstStyle/>
          <a:p>
            <a:r>
              <a:rPr lang="en-SG" dirty="0"/>
              <a:t>Risk Assessment</a:t>
            </a:r>
          </a:p>
        </p:txBody>
      </p:sp>
      <p:sp>
        <p:nvSpPr>
          <p:cNvPr id="4" name="Slide Number Placeholder 3">
            <a:extLst>
              <a:ext uri="{FF2B5EF4-FFF2-40B4-BE49-F238E27FC236}">
                <a16:creationId xmlns:a16="http://schemas.microsoft.com/office/drawing/2014/main" id="{202D8427-04D6-4CD8-BFD9-5AA66476F96B}"/>
              </a:ext>
            </a:extLst>
          </p:cNvPr>
          <p:cNvSpPr>
            <a:spLocks noGrp="1"/>
          </p:cNvSpPr>
          <p:nvPr>
            <p:ph type="sldNum" sz="quarter" idx="11"/>
          </p:nvPr>
        </p:nvSpPr>
        <p:spPr/>
        <p:txBody>
          <a:bodyPr/>
          <a:lstStyle/>
          <a:p>
            <a:fld id="{8584D53F-AF5E-4723-96CB-40045B6453DE}" type="slidenum">
              <a:rPr lang="en-SG" smtClean="0"/>
              <a:t>8</a:t>
            </a:fld>
            <a:endParaRPr lang="en-SG"/>
          </a:p>
        </p:txBody>
      </p:sp>
      <p:pic>
        <p:nvPicPr>
          <p:cNvPr id="5" name="Picture 4">
            <a:extLst>
              <a:ext uri="{FF2B5EF4-FFF2-40B4-BE49-F238E27FC236}">
                <a16:creationId xmlns:a16="http://schemas.microsoft.com/office/drawing/2014/main" id="{30DC3528-6E66-4B94-B690-E7152E396607}"/>
              </a:ext>
            </a:extLst>
          </p:cNvPr>
          <p:cNvPicPr>
            <a:picLocks noChangeAspect="1"/>
          </p:cNvPicPr>
          <p:nvPr/>
        </p:nvPicPr>
        <p:blipFill>
          <a:blip r:embed="rId3"/>
          <a:stretch>
            <a:fillRect/>
          </a:stretch>
        </p:blipFill>
        <p:spPr>
          <a:xfrm>
            <a:off x="2585946" y="1218801"/>
            <a:ext cx="3738654" cy="4612902"/>
          </a:xfrm>
          <a:prstGeom prst="rect">
            <a:avLst/>
          </a:prstGeom>
        </p:spPr>
      </p:pic>
    </p:spTree>
    <p:extLst>
      <p:ext uri="{BB962C8B-B14F-4D97-AF65-F5344CB8AC3E}">
        <p14:creationId xmlns:p14="http://schemas.microsoft.com/office/powerpoint/2010/main" val="298820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EC65-84A6-4289-82C6-546ACA258AE0}"/>
              </a:ext>
            </a:extLst>
          </p:cNvPr>
          <p:cNvSpPr>
            <a:spLocks noGrp="1"/>
          </p:cNvSpPr>
          <p:nvPr>
            <p:ph type="title"/>
          </p:nvPr>
        </p:nvSpPr>
        <p:spPr/>
        <p:txBody>
          <a:bodyPr/>
          <a:lstStyle/>
          <a:p>
            <a:r>
              <a:rPr lang="en-SG" dirty="0"/>
              <a:t>3.1 Addressing Risks</a:t>
            </a:r>
          </a:p>
        </p:txBody>
      </p:sp>
      <p:sp>
        <p:nvSpPr>
          <p:cNvPr id="4" name="Slide Number Placeholder 3">
            <a:extLst>
              <a:ext uri="{FF2B5EF4-FFF2-40B4-BE49-F238E27FC236}">
                <a16:creationId xmlns:a16="http://schemas.microsoft.com/office/drawing/2014/main" id="{E29D8535-4E62-41A2-B300-C20F0BCFA984}"/>
              </a:ext>
            </a:extLst>
          </p:cNvPr>
          <p:cNvSpPr>
            <a:spLocks noGrp="1"/>
          </p:cNvSpPr>
          <p:nvPr>
            <p:ph type="sldNum" sz="quarter" idx="11"/>
          </p:nvPr>
        </p:nvSpPr>
        <p:spPr/>
        <p:txBody>
          <a:bodyPr/>
          <a:lstStyle/>
          <a:p>
            <a:fld id="{8584D53F-AF5E-4723-96CB-40045B6453DE}" type="slidenum">
              <a:rPr lang="en-SG" smtClean="0"/>
              <a:t>9</a:t>
            </a:fld>
            <a:endParaRPr lang="en-SG"/>
          </a:p>
        </p:txBody>
      </p:sp>
      <p:sp>
        <p:nvSpPr>
          <p:cNvPr id="5" name="Content Placeholder 2">
            <a:extLst>
              <a:ext uri="{FF2B5EF4-FFF2-40B4-BE49-F238E27FC236}">
                <a16:creationId xmlns:a16="http://schemas.microsoft.com/office/drawing/2014/main" id="{19E13FC7-5261-4EB4-9B01-856BBDF3AB38}"/>
              </a:ext>
            </a:extLst>
          </p:cNvPr>
          <p:cNvSpPr>
            <a:spLocks noGrp="1"/>
          </p:cNvSpPr>
          <p:nvPr>
            <p:ph type="body" sz="quarter" idx="10"/>
          </p:nvPr>
        </p:nvSpPr>
        <p:spPr>
          <a:xfrm>
            <a:off x="358775" y="1712913"/>
            <a:ext cx="8423275" cy="4516437"/>
          </a:xfrm>
        </p:spPr>
        <p:txBody>
          <a:bodyPr>
            <a:noAutofit/>
          </a:bodyPr>
          <a:lstStyle/>
          <a:p>
            <a:pPr marL="0" lvl="0" indent="0">
              <a:spcBef>
                <a:spcPts val="0"/>
              </a:spcBef>
              <a:buClrTx/>
              <a:buSzTx/>
              <a:buNone/>
            </a:pPr>
            <a:r>
              <a:rPr lang="en-US" sz="2000" dirty="0">
                <a:solidFill>
                  <a:srgbClr val="C00000"/>
                </a:solidFill>
                <a:latin typeface="Calibri" pitchFamily="34" charset="0"/>
                <a:cs typeface="Calibri" pitchFamily="34" charset="0"/>
              </a:rPr>
              <a:t>Step 1	</a:t>
            </a:r>
            <a:r>
              <a:rPr lang="en-US" sz="2000" u="sng" dirty="0">
                <a:solidFill>
                  <a:srgbClr val="000000"/>
                </a:solidFill>
                <a:latin typeface="Calibri" pitchFamily="34" charset="0"/>
                <a:cs typeface="Calibri" pitchFamily="34" charset="0"/>
              </a:rPr>
              <a:t>Identify</a:t>
            </a:r>
            <a:r>
              <a:rPr lang="en-US" sz="2000" dirty="0">
                <a:solidFill>
                  <a:srgbClr val="000000"/>
                </a:solidFill>
                <a:latin typeface="Calibri" pitchFamily="34" charset="0"/>
                <a:cs typeface="Calibri" pitchFamily="34" charset="0"/>
              </a:rPr>
              <a:t> the Hazards</a:t>
            </a:r>
            <a:r>
              <a:rPr lang="en-US" sz="2000" dirty="0">
                <a:latin typeface="Calibri" pitchFamily="34" charset="0"/>
                <a:cs typeface="Calibri" pitchFamily="34" charset="0"/>
              </a:rPr>
              <a:t>.</a:t>
            </a:r>
          </a:p>
          <a:p>
            <a:pPr marL="0" lvl="0" indent="0">
              <a:spcBef>
                <a:spcPts val="0"/>
              </a:spcBef>
              <a:buClrTx/>
              <a:buSzTx/>
              <a:buNone/>
            </a:pPr>
            <a:r>
              <a:rPr lang="en-US" sz="2000" dirty="0">
                <a:solidFill>
                  <a:srgbClr val="77ED8B">
                    <a:lumMod val="50000"/>
                  </a:srgbClr>
                </a:solidFill>
                <a:latin typeface="Calibri" pitchFamily="34" charset="0"/>
                <a:cs typeface="Calibri" pitchFamily="34" charset="0"/>
              </a:rPr>
              <a:t>	</a:t>
            </a:r>
          </a:p>
          <a:p>
            <a:pPr marL="0" lvl="0" indent="0">
              <a:spcBef>
                <a:spcPts val="0"/>
              </a:spcBef>
              <a:buClrTx/>
              <a:buSzTx/>
              <a:buNone/>
            </a:pPr>
            <a:r>
              <a:rPr lang="en-US" sz="2000" dirty="0">
                <a:solidFill>
                  <a:srgbClr val="77ED8B">
                    <a:lumMod val="50000"/>
                  </a:srgbClr>
                </a:solidFill>
                <a:latin typeface="Calibri" pitchFamily="34" charset="0"/>
                <a:cs typeface="Calibri" pitchFamily="34" charset="0"/>
              </a:rPr>
              <a:t>	</a:t>
            </a:r>
            <a:r>
              <a:rPr lang="en-US" sz="2000" dirty="0">
                <a:solidFill>
                  <a:srgbClr val="000000"/>
                </a:solidFill>
                <a:latin typeface="Calibri" pitchFamily="34" charset="0"/>
                <a:cs typeface="Calibri" pitchFamily="34" charset="0"/>
              </a:rPr>
              <a:t>- Types (e.g., machinery hazards) and the associated risks.</a:t>
            </a:r>
          </a:p>
          <a:p>
            <a:pPr marL="0" lvl="0" indent="0">
              <a:lnSpc>
                <a:spcPct val="50000"/>
              </a:lnSpc>
              <a:spcBef>
                <a:spcPts val="0"/>
              </a:spcBef>
              <a:buClrTx/>
              <a:buSzTx/>
              <a:buNone/>
            </a:pPr>
            <a:endParaRPr lang="en-US" sz="2000" dirty="0">
              <a:solidFill>
                <a:prstClr val="black"/>
              </a:solidFill>
              <a:latin typeface="Calibri" pitchFamily="34" charset="0"/>
              <a:cs typeface="Calibri" pitchFamily="34" charset="0"/>
            </a:endParaRPr>
          </a:p>
          <a:p>
            <a:pPr marL="0" lvl="0" indent="0">
              <a:spcBef>
                <a:spcPts val="0"/>
              </a:spcBef>
              <a:buClrTx/>
              <a:buSzTx/>
              <a:buNone/>
            </a:pPr>
            <a:endParaRPr lang="en-US" sz="2000" dirty="0">
              <a:solidFill>
                <a:srgbClr val="C00000"/>
              </a:solidFill>
              <a:latin typeface="Calibri" pitchFamily="34" charset="0"/>
              <a:cs typeface="Calibri" pitchFamily="34" charset="0"/>
            </a:endParaRPr>
          </a:p>
          <a:p>
            <a:pPr marL="0" lvl="0" indent="0">
              <a:spcBef>
                <a:spcPts val="0"/>
              </a:spcBef>
              <a:buClrTx/>
              <a:buSzTx/>
              <a:buNone/>
            </a:pPr>
            <a:r>
              <a:rPr lang="en-US" sz="2000" dirty="0">
                <a:solidFill>
                  <a:srgbClr val="C00000"/>
                </a:solidFill>
                <a:latin typeface="Calibri" pitchFamily="34" charset="0"/>
                <a:cs typeface="Calibri" pitchFamily="34" charset="0"/>
              </a:rPr>
              <a:t>Step 2 	</a:t>
            </a:r>
            <a:r>
              <a:rPr lang="en-US" sz="2000" u="sng" dirty="0">
                <a:solidFill>
                  <a:srgbClr val="000000"/>
                </a:solidFill>
                <a:latin typeface="Calibri" pitchFamily="34" charset="0"/>
                <a:cs typeface="Calibri" pitchFamily="34" charset="0"/>
              </a:rPr>
              <a:t>Evaluate</a:t>
            </a:r>
            <a:r>
              <a:rPr lang="en-US" sz="2000" dirty="0">
                <a:solidFill>
                  <a:srgbClr val="000000"/>
                </a:solidFill>
                <a:latin typeface="Calibri" pitchFamily="34" charset="0"/>
                <a:cs typeface="Calibri" pitchFamily="34" charset="0"/>
              </a:rPr>
              <a:t> the Risks.</a:t>
            </a:r>
          </a:p>
          <a:p>
            <a:pPr marL="0" lvl="0" indent="0">
              <a:spcBef>
                <a:spcPts val="0"/>
              </a:spcBef>
              <a:buClrTx/>
              <a:buSzTx/>
              <a:buNone/>
            </a:pPr>
            <a:r>
              <a:rPr lang="en-US" sz="2000" dirty="0">
                <a:solidFill>
                  <a:srgbClr val="77ED8B">
                    <a:lumMod val="50000"/>
                  </a:srgbClr>
                </a:solidFill>
                <a:latin typeface="Calibri" pitchFamily="34" charset="0"/>
                <a:cs typeface="Calibri" pitchFamily="34" charset="0"/>
              </a:rPr>
              <a:t>	</a:t>
            </a:r>
          </a:p>
          <a:p>
            <a:pPr marL="0" lvl="0" indent="0">
              <a:spcBef>
                <a:spcPts val="0"/>
              </a:spcBef>
              <a:buClrTx/>
              <a:buSzTx/>
              <a:buNone/>
            </a:pPr>
            <a:r>
              <a:rPr lang="en-US" sz="2000" dirty="0">
                <a:solidFill>
                  <a:srgbClr val="77ED8B">
                    <a:lumMod val="50000"/>
                  </a:srgbClr>
                </a:solidFill>
                <a:latin typeface="Calibri" pitchFamily="34" charset="0"/>
                <a:cs typeface="Calibri" pitchFamily="34" charset="0"/>
              </a:rPr>
              <a:t>	</a:t>
            </a:r>
            <a:r>
              <a:rPr lang="en-US" sz="2000" dirty="0">
                <a:solidFill>
                  <a:srgbClr val="000000"/>
                </a:solidFill>
                <a:latin typeface="Calibri" pitchFamily="34" charset="0"/>
                <a:cs typeface="Calibri" pitchFamily="34" charset="0"/>
              </a:rPr>
              <a:t>- Is risk level acceptable? Low, medium and high.  </a:t>
            </a:r>
          </a:p>
          <a:p>
            <a:pPr marL="0" lvl="0" indent="0">
              <a:spcBef>
                <a:spcPts val="0"/>
              </a:spcBef>
              <a:buClrTx/>
              <a:buSzTx/>
              <a:buNone/>
            </a:pPr>
            <a:r>
              <a:rPr lang="en-US" sz="2000" dirty="0">
                <a:solidFill>
                  <a:srgbClr val="77ED8B">
                    <a:lumMod val="50000"/>
                  </a:srgbClr>
                </a:solidFill>
                <a:latin typeface="Calibri" pitchFamily="34" charset="0"/>
                <a:cs typeface="Calibri" pitchFamily="34" charset="0"/>
              </a:rPr>
              <a:t>	</a:t>
            </a:r>
          </a:p>
          <a:p>
            <a:pPr marL="0" lvl="0" indent="0">
              <a:spcBef>
                <a:spcPts val="0"/>
              </a:spcBef>
              <a:buClrTx/>
              <a:buSzTx/>
              <a:buNone/>
            </a:pPr>
            <a:endParaRPr lang="en-US" sz="2000" dirty="0">
              <a:solidFill>
                <a:srgbClr val="C00000"/>
              </a:solidFill>
              <a:latin typeface="Calibri" pitchFamily="34" charset="0"/>
              <a:cs typeface="Calibri" pitchFamily="34" charset="0"/>
            </a:endParaRPr>
          </a:p>
          <a:p>
            <a:pPr marL="0" lvl="0" indent="0">
              <a:spcBef>
                <a:spcPts val="0"/>
              </a:spcBef>
              <a:buClrTx/>
              <a:buSzTx/>
              <a:buNone/>
            </a:pPr>
            <a:r>
              <a:rPr lang="en-US" sz="2000" dirty="0">
                <a:solidFill>
                  <a:srgbClr val="C00000"/>
                </a:solidFill>
                <a:latin typeface="Calibri" pitchFamily="34" charset="0"/>
                <a:cs typeface="Calibri" pitchFamily="34" charset="0"/>
              </a:rPr>
              <a:t>Step 3	</a:t>
            </a:r>
            <a:r>
              <a:rPr lang="en-US" sz="2000" dirty="0">
                <a:solidFill>
                  <a:srgbClr val="000000"/>
                </a:solidFill>
                <a:latin typeface="Calibri" pitchFamily="34" charset="0"/>
                <a:cs typeface="Calibri" pitchFamily="34" charset="0"/>
              </a:rPr>
              <a:t>Implement Risk </a:t>
            </a:r>
            <a:r>
              <a:rPr lang="en-US" sz="2000" u="sng" dirty="0">
                <a:solidFill>
                  <a:srgbClr val="000000"/>
                </a:solidFill>
                <a:latin typeface="Calibri" pitchFamily="34" charset="0"/>
                <a:cs typeface="Calibri" pitchFamily="34" charset="0"/>
              </a:rPr>
              <a:t>Control</a:t>
            </a:r>
            <a:r>
              <a:rPr lang="en-US" sz="2000" dirty="0">
                <a:solidFill>
                  <a:srgbClr val="000000"/>
                </a:solidFill>
                <a:latin typeface="Calibri" pitchFamily="34" charset="0"/>
                <a:cs typeface="Calibri" pitchFamily="34" charset="0"/>
              </a:rPr>
              <a:t> Measures.</a:t>
            </a:r>
          </a:p>
          <a:p>
            <a:pPr marL="0" lvl="0" indent="0">
              <a:spcBef>
                <a:spcPts val="0"/>
              </a:spcBef>
              <a:buClrTx/>
              <a:buSzTx/>
              <a:buNone/>
            </a:pPr>
            <a:r>
              <a:rPr lang="en-US" sz="2000" dirty="0">
                <a:solidFill>
                  <a:srgbClr val="000000"/>
                </a:solidFill>
                <a:latin typeface="Calibri" pitchFamily="34" charset="0"/>
                <a:cs typeface="Calibri" pitchFamily="34" charset="0"/>
              </a:rPr>
              <a:t>	</a:t>
            </a:r>
          </a:p>
          <a:p>
            <a:pPr marL="0" lvl="0" indent="0">
              <a:spcBef>
                <a:spcPts val="0"/>
              </a:spcBef>
              <a:buClrTx/>
              <a:buSzTx/>
              <a:buNone/>
            </a:pPr>
            <a:r>
              <a:rPr lang="en-US" sz="2000" dirty="0">
                <a:solidFill>
                  <a:srgbClr val="000000"/>
                </a:solidFill>
                <a:latin typeface="Calibri" pitchFamily="34" charset="0"/>
                <a:cs typeface="Calibri" pitchFamily="34" charset="0"/>
              </a:rPr>
              <a:t>	- Take action to eliminate or reduce risks.</a:t>
            </a:r>
          </a:p>
          <a:p>
            <a:pPr marL="0" lvl="0" indent="0">
              <a:spcBef>
                <a:spcPts val="0"/>
              </a:spcBef>
              <a:buClrTx/>
              <a:buSzTx/>
              <a:buNone/>
            </a:pPr>
            <a:r>
              <a:rPr lang="en-US" sz="2400" dirty="0">
                <a:solidFill>
                  <a:srgbClr val="77ED8B">
                    <a:lumMod val="50000"/>
                  </a:srgbClr>
                </a:solidFill>
                <a:latin typeface="Calibri" pitchFamily="34" charset="0"/>
                <a:cs typeface="Calibri" pitchFamily="34" charset="0"/>
              </a:rPr>
              <a:t>	</a:t>
            </a:r>
          </a:p>
        </p:txBody>
      </p:sp>
    </p:spTree>
    <p:extLst>
      <p:ext uri="{BB962C8B-B14F-4D97-AF65-F5344CB8AC3E}">
        <p14:creationId xmlns:p14="http://schemas.microsoft.com/office/powerpoint/2010/main" val="3474565067"/>
      </p:ext>
    </p:extLst>
  </p:cSld>
  <p:clrMapOvr>
    <a:masterClrMapping/>
  </p:clrMapOvr>
</p:sld>
</file>

<file path=ppt/theme/theme1.xml><?xml version="1.0" encoding="utf-8"?>
<a:theme xmlns:a="http://schemas.openxmlformats.org/drawingml/2006/main" name="Office Theme">
  <a:themeElements>
    <a:clrScheme name="WSH PPT Theme">
      <a:dk1>
        <a:srgbClr val="9CC840"/>
      </a:dk1>
      <a:lt1>
        <a:srgbClr val="FFFFFF"/>
      </a:lt1>
      <a:dk2>
        <a:srgbClr val="5D6367"/>
      </a:dk2>
      <a:lt2>
        <a:srgbClr val="00ADC4"/>
      </a:lt2>
      <a:accent1>
        <a:srgbClr val="F9C511"/>
      </a:accent1>
      <a:accent2>
        <a:srgbClr val="F7901D"/>
      </a:accent2>
      <a:accent3>
        <a:srgbClr val="919194"/>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D70C16F0951B4B941C929915881E40" ma:contentTypeVersion="10" ma:contentTypeDescription="Create a new document." ma:contentTypeScope="" ma:versionID="dddf951b26cdf4a948451b28348910f5">
  <xsd:schema xmlns:xsd="http://www.w3.org/2001/XMLSchema" xmlns:xs="http://www.w3.org/2001/XMLSchema" xmlns:p="http://schemas.microsoft.com/office/2006/metadata/properties" xmlns:ns2="12a6bfef-e109-4a0f-b62d-ff2763486e00" xmlns:ns3="cbe9bbb5-45e3-4447-80d6-4cb6f335969f" targetNamespace="http://schemas.microsoft.com/office/2006/metadata/properties" ma:root="true" ma:fieldsID="252b204a125c9c1100fb181c7e9595ec" ns2:_="" ns3:_="">
    <xsd:import namespace="12a6bfef-e109-4a0f-b62d-ff2763486e00"/>
    <xsd:import namespace="cbe9bbb5-45e3-4447-80d6-4cb6f3359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a6bfef-e109-4a0f-b62d-ff2763486e0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e9bbb5-45e3-4447-80d6-4cb6f335969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12a6bfef-e109-4a0f-b62d-ff2763486e00"/>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cbe9bbb5-45e3-4447-80d6-4cb6f335969f"/>
    <ds:schemaRef ds:uri="http://www.w3.org/XML/1998/namespace"/>
  </ds:schemaRefs>
</ds:datastoreItem>
</file>

<file path=customXml/itemProps3.xml><?xml version="1.0" encoding="utf-8"?>
<ds:datastoreItem xmlns:ds="http://schemas.openxmlformats.org/officeDocument/2006/customXml" ds:itemID="{5F901E09-BA41-42CD-B39C-561750D13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a6bfef-e109-4a0f-b62d-ff2763486e00"/>
    <ds:schemaRef ds:uri="cbe9bbb5-45e3-4447-80d6-4cb6f3359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2998</TotalTime>
  <Words>7375</Words>
  <Application>Microsoft Office PowerPoint</Application>
  <PresentationFormat>On-screen Show (4:3)</PresentationFormat>
  <Paragraphs>703</Paragraphs>
  <Slides>49</Slides>
  <Notes>45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SimSun</vt:lpstr>
      <vt:lpstr>Arial</vt:lpstr>
      <vt:lpstr>Calibri</vt:lpstr>
      <vt:lpstr>Wingdings</vt:lpstr>
      <vt:lpstr>Office Theme</vt:lpstr>
      <vt:lpstr>Common Hazards in the  Food &amp; Beverage Manufacturing Industry</vt:lpstr>
      <vt:lpstr>PowerPoint Presentation</vt:lpstr>
      <vt:lpstr>Contents</vt:lpstr>
      <vt:lpstr>1. Workplace Safety &amp; Health (WSH) Policy</vt:lpstr>
      <vt:lpstr>Workplace Safety &amp; Health (WSH) Policy</vt:lpstr>
      <vt:lpstr>2. WSH Rules and Regulations</vt:lpstr>
      <vt:lpstr>3. Risk Assessment</vt:lpstr>
      <vt:lpstr>Risk Assessment</vt:lpstr>
      <vt:lpstr>3.1 Addressing Risks</vt:lpstr>
      <vt:lpstr>3.2 Risk Control Measures</vt:lpstr>
      <vt:lpstr>4. Communication of WSH Hazards</vt:lpstr>
      <vt:lpstr>5. Common Hazards</vt:lpstr>
      <vt:lpstr>5.1 Slips, Trips and Falls</vt:lpstr>
      <vt:lpstr>Slips, Trips and Falls</vt:lpstr>
      <vt:lpstr>Slips, Trips and Falls</vt:lpstr>
      <vt:lpstr>5.2  Caught in machine</vt:lpstr>
      <vt:lpstr>Caught in machine</vt:lpstr>
      <vt:lpstr>Caught in machine</vt:lpstr>
      <vt:lpstr>Caught in machine</vt:lpstr>
      <vt:lpstr>Caught in machine</vt:lpstr>
      <vt:lpstr>Caught in machine</vt:lpstr>
      <vt:lpstr>Cases in the news</vt:lpstr>
      <vt:lpstr>Caught in machine</vt:lpstr>
      <vt:lpstr>5.3 Struck by falling object</vt:lpstr>
      <vt:lpstr>5.3 Struck by falling object</vt:lpstr>
      <vt:lpstr>Struck by falling object</vt:lpstr>
      <vt:lpstr>Struck by falling objects</vt:lpstr>
      <vt:lpstr>5.4 Contact with hot objects/surfaces</vt:lpstr>
      <vt:lpstr>Contact with hot objects/surfaces</vt:lpstr>
      <vt:lpstr>Contact with hot objects/surfaces</vt:lpstr>
      <vt:lpstr>5.5 Musculoskeletal Disorder (MSD)</vt:lpstr>
      <vt:lpstr>Musculoskeletal Disorder (MSD)</vt:lpstr>
      <vt:lpstr>Musculoskeletal Disorder</vt:lpstr>
      <vt:lpstr>5.6 Fires and explosions</vt:lpstr>
      <vt:lpstr> Fires and explosions</vt:lpstr>
      <vt:lpstr>Fires and explosions</vt:lpstr>
      <vt:lpstr>6. Other hazards</vt:lpstr>
      <vt:lpstr>6.1 Cut by object</vt:lpstr>
      <vt:lpstr> Cut by object</vt:lpstr>
      <vt:lpstr>6.2 Fall from heights</vt:lpstr>
      <vt:lpstr> Fall from heights</vt:lpstr>
      <vt:lpstr>6.3 Exposed to electric current</vt:lpstr>
      <vt:lpstr> Exposed to electrical current</vt:lpstr>
      <vt:lpstr>6.4 Noise-induced deafness</vt:lpstr>
      <vt:lpstr>Noise-induced deafness</vt:lpstr>
      <vt:lpstr>6.5 Fatigue</vt:lpstr>
      <vt:lpstr>6.6 Exposure to chemicals</vt:lpstr>
      <vt:lpstr> Exposure to chemicals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Josephine LOO</cp:lastModifiedBy>
  <cp:revision>194</cp:revision>
  <dcterms:created xsi:type="dcterms:W3CDTF">2010-04-12T23:12:02Z</dcterms:created>
  <dcterms:modified xsi:type="dcterms:W3CDTF">2024-04-25T10:01:23Z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0x01010091D70C16F0951B4B941C929915881E40</vt:lpwstr>
  </property>
  <property fmtid="{D5CDD505-2E9C-101B-9397-08002B2CF9AE}" pid="3" name="MSIP_Label_0a227bd3-9d09-4bf6-822e-f7fb85733b0b_Enabled">
    <vt:lpwstr>true</vt:lpwstr>
  </property>
  <property fmtid="{D5CDD505-2E9C-101B-9397-08002B2CF9AE}" pid="4" name="MSIP_Label_0a227bd3-9d09-4bf6-822e-f7fb85733b0b_SetDate">
    <vt:lpwstr>2021-07-22T09:51:09Z</vt:lpwstr>
  </property>
  <property fmtid="{D5CDD505-2E9C-101B-9397-08002B2CF9AE}" pid="5" name="MSIP_Label_0a227bd3-9d09-4bf6-822e-f7fb85733b0b_Method">
    <vt:lpwstr>Standard</vt:lpwstr>
  </property>
  <property fmtid="{D5CDD505-2E9C-101B-9397-08002B2CF9AE}" pid="6" name="MSIP_Label_0a227bd3-9d09-4bf6-822e-f7fb85733b0b_Name">
    <vt:lpwstr>SENSITIVE NORMAL</vt:lpwstr>
  </property>
  <property fmtid="{D5CDD505-2E9C-101B-9397-08002B2CF9AE}" pid="7" name="MSIP_Label_0a227bd3-9d09-4bf6-822e-f7fb85733b0b_SiteId">
    <vt:lpwstr>0af12b50-8f19-4092-8ace-4dce8f8253e0</vt:lpwstr>
  </property>
  <property fmtid="{D5CDD505-2E9C-101B-9397-08002B2CF9AE}" pid="8" name="MSIP_Label_0a227bd3-9d09-4bf6-822e-f7fb85733b0b_ActionId">
    <vt:lpwstr>ae45d182-dcc1-4916-911e-ef831874066e</vt:lpwstr>
  </property>
  <property fmtid="{D5CDD505-2E9C-101B-9397-08002B2CF9AE}" pid="9" name="MSIP_Label_0a227bd3-9d09-4bf6-822e-f7fb85733b0b_ContentBits">
    <vt:lpwstr>0</vt:lpwstr>
  </property>
</Properties>
</file>